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1" r:id="rId3"/>
    <p:sldId id="260" r:id="rId4"/>
    <p:sldId id="257" r:id="rId5"/>
    <p:sldId id="262" r:id="rId6"/>
    <p:sldId id="263" r:id="rId7"/>
    <p:sldId id="258" r:id="rId8"/>
    <p:sldId id="259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ลักษณะสีปานกลาง 3 - 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สี่เหลี่ยมผืนผ้า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สี่เหลี่ยมผืนผ้า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สี่เหลี่ยมผืนผ้า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สี่เหลี่ยมผืนผ้า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สี่เหลี่ยมผืนผ้ามุมมน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สี่เหลี่ยมผืนผ้ามุมมน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6" name="ตัวแทนวันที่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27" name="ตัวแทนหมายเลขภาพนิ่ง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  <p:sp>
        <p:nvSpPr>
          <p:cNvPr id="28" name="ตัวแทนท้ายกระดา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สี่เหลี่ยมผืนผ้า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สี่เหลี่ยมผืนผ้า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สี่เหลี่ยมผืนผ้า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สี่เหลี่ยมผืนผ้ามุมมน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สี่เหลี่ยมผืนผ้ามุมมน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สี่เหลี่ยมผืนผ้า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สี่เหลี่ยมผืนผ้า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สี่เหลี่ยมผืนผ้า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สี่เหลี่ยมผืนผ้า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สี่เหลี่ยมผืนผ้า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สี่เหลี่ยมผืนผ้า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649D99A-0B89-4DFA-8217-F61CDBDEFB76}" type="datetimeFigureOut">
              <a:rPr lang="th-TH" smtClean="0"/>
              <a:t>07/04/60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5EEE04E-4482-4C61-AC4F-C9A334509A3D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5400" dirty="0" smtClean="0"/>
              <a:t>การประเมิน </a:t>
            </a:r>
            <a:r>
              <a:rPr lang="en-US" sz="5400" dirty="0" smtClean="0"/>
              <a:t>Product Champion</a:t>
            </a:r>
            <a:r>
              <a:rPr lang="th-TH" sz="5400" dirty="0" smtClean="0"/>
              <a:t>คณะอนุกรรมการสาธารณสุขจังหวัด</a:t>
            </a: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4087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419702"/>
            <a:ext cx="8352928" cy="424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>
              <a:lnSpc>
                <a:spcPct val="107000"/>
              </a:lnSpc>
              <a:spcAft>
                <a:spcPts val="0"/>
              </a:spcAft>
            </a:pPr>
            <a:r>
              <a:rPr lang="th-TH" u="sng" dirty="0">
                <a:ea typeface="Calibri"/>
                <a:cs typeface="+mj-cs"/>
              </a:rPr>
              <a:t>ด้านผลการดำเนินงาน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ในจังหวัดของท่านมีปัญหาด้านอนามัยสิ่งแวดล้อมอะไรบ้าง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ในจังหวัดของท่านมีการผลักดันงานอนามัยสิ่งแวดล้อมอย่างไร (มีการสร้างกลไกในการดำเนินงาน เช่นคณะทำงาน เป็นต้น สร้างเครือข่ายกับท้องถิ่น)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ผลจากการผลักดันงานอนามัยสิ่งแวดล้อมตามมติที่ประชุม</a:t>
            </a:r>
            <a:r>
              <a:rPr lang="th-TH" dirty="0" err="1">
                <a:ea typeface="Calibri"/>
                <a:cs typeface="+mj-cs"/>
              </a:rPr>
              <a:t>อสธจ</a:t>
            </a:r>
            <a:r>
              <a:rPr lang="th-TH" dirty="0">
                <a:ea typeface="Calibri"/>
                <a:cs typeface="+mj-cs"/>
              </a:rPr>
              <a:t>.ในจังหวัดของท่านมีอะไรบ้าง (การออกข้อกำหนดท้องถิ่น การจัดการเหตุรำคาญ การจัดทำโครงการ)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ท่านคิดว่าการขับเคลื่อนการพัฒนางานอนามัยส่งแวดล้อมผ่าน</a:t>
            </a:r>
            <a:r>
              <a:rPr lang="th-TH" dirty="0" err="1">
                <a:ea typeface="Calibri"/>
                <a:cs typeface="+mj-cs"/>
              </a:rPr>
              <a:t>กลไกอสธจ</a:t>
            </a:r>
            <a:r>
              <a:rPr lang="th-TH" dirty="0">
                <a:ea typeface="Calibri"/>
                <a:cs typeface="+mj-cs"/>
              </a:rPr>
              <a:t>.ช่วยแก้ไขปัญหาสิ่งแวดล้อมในพื้นที่ได้หรือไม่ </a:t>
            </a:r>
            <a:r>
              <a:rPr lang="th-TH" dirty="0" smtClean="0">
                <a:ea typeface="Calibri"/>
                <a:cs typeface="+mj-cs"/>
              </a:rPr>
              <a:t>อย่างไร</a:t>
            </a:r>
            <a:endParaRPr lang="en-US" sz="1800" dirty="0">
              <a:ea typeface="Calibri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62068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u="sng" dirty="0" smtClean="0">
                <a:cs typeface="+mj-cs"/>
              </a:rPr>
              <a:t>แนวทางคำถามสำหรับการสัมภาษณ์เชิงลึก</a:t>
            </a:r>
            <a:endParaRPr lang="th-TH" sz="3600" b="1" u="sng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870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438186"/>
            <a:ext cx="8352928" cy="2858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>
              <a:lnSpc>
                <a:spcPct val="107000"/>
              </a:lnSpc>
              <a:spcAft>
                <a:spcPts val="0"/>
              </a:spcAft>
            </a:pPr>
            <a:r>
              <a:rPr lang="th-TH" u="sng" dirty="0" smtClean="0">
                <a:ea typeface="Calibri"/>
                <a:cs typeface="+mj-cs"/>
              </a:rPr>
              <a:t>ปัญหา </a:t>
            </a:r>
            <a:r>
              <a:rPr lang="th-TH" u="sng" dirty="0">
                <a:ea typeface="Calibri"/>
                <a:cs typeface="+mj-cs"/>
              </a:rPr>
              <a:t>ข้อเสนอแนะ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ท่านมีปัญหาหรืออุปสรรคอะไรบ้างในการดำเนินงาน</a:t>
            </a:r>
            <a:r>
              <a:rPr lang="th-TH" dirty="0" err="1">
                <a:ea typeface="Calibri"/>
                <a:cs typeface="+mj-cs"/>
              </a:rPr>
              <a:t>อสธจ</a:t>
            </a:r>
            <a:r>
              <a:rPr lang="th-TH" dirty="0">
                <a:ea typeface="Calibri"/>
                <a:cs typeface="+mj-cs"/>
              </a:rPr>
              <a:t>.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ท่านคิดว่าควรมีการเพิ่มหรือลดสมาชิกคณะอนุกรรมการฯ จากหน่วยงานใดอีกหรือไม่ เพราะอะไร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ข้อคิดเห็นในการพัฒนาการดำเนินงาน</a:t>
            </a:r>
            <a:r>
              <a:rPr lang="th-TH" dirty="0" err="1">
                <a:ea typeface="Calibri"/>
                <a:cs typeface="+mj-cs"/>
              </a:rPr>
              <a:t>อสธจ</a:t>
            </a:r>
            <a:r>
              <a:rPr lang="th-TH" dirty="0">
                <a:ea typeface="Calibri"/>
                <a:cs typeface="+mj-cs"/>
              </a:rPr>
              <a:t>. 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ข้อคิดเห็นในการพัฒนาการสนับสนุนการดำเนินงาน</a:t>
            </a:r>
            <a:r>
              <a:rPr lang="th-TH" dirty="0" err="1">
                <a:ea typeface="Calibri"/>
                <a:cs typeface="+mj-cs"/>
              </a:rPr>
              <a:t>อสธจ</a:t>
            </a:r>
            <a:r>
              <a:rPr lang="th-TH" dirty="0">
                <a:ea typeface="Calibri"/>
                <a:cs typeface="+mj-cs"/>
              </a:rPr>
              <a:t>.จากกรมอนามัย</a:t>
            </a:r>
            <a:endParaRPr lang="en-US" sz="1800" dirty="0">
              <a:ea typeface="Calibri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62068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u="sng" dirty="0" smtClean="0">
                <a:cs typeface="+mj-cs"/>
              </a:rPr>
              <a:t>แนวทางคำถามสำหรับการสัมภาษณ์เชิงลึก</a:t>
            </a:r>
            <a:endParaRPr lang="th-TH" sz="3600" b="1" u="sng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595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u="sng" dirty="0" smtClean="0">
                <a:cs typeface="+mj-cs"/>
              </a:rPr>
              <a:t>รูปแบบการประเมิน</a:t>
            </a:r>
            <a:endParaRPr lang="th-TH" sz="3600" b="1" u="sng" dirty="0"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559113"/>
            <a:ext cx="74888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u="sng" dirty="0" smtClean="0">
                <a:cs typeface="+mj-cs"/>
              </a:rPr>
              <a:t>เชิงปริมาณ</a:t>
            </a:r>
          </a:p>
          <a:p>
            <a:r>
              <a:rPr lang="th-TH" dirty="0" smtClean="0">
                <a:solidFill>
                  <a:schemeClr val="bg1"/>
                </a:solidFill>
                <a:cs typeface="+mj-cs"/>
              </a:rPr>
              <a:t>แจกแบบประเมินให้คณะอนุกรรมการสาธารณสุขจังหวัดทั้งคณะจาก </a:t>
            </a:r>
            <a:r>
              <a:rPr lang="en-US" dirty="0" smtClean="0">
                <a:solidFill>
                  <a:schemeClr val="bg1"/>
                </a:solidFill>
                <a:cs typeface="+mj-cs"/>
              </a:rPr>
              <a:t>24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จังหวัด โดยสุ่มเลือกจังหวัดจาก </a:t>
            </a:r>
            <a:r>
              <a:rPr lang="en-US" dirty="0" smtClean="0">
                <a:solidFill>
                  <a:schemeClr val="bg1"/>
                </a:solidFill>
                <a:cs typeface="+mj-cs"/>
              </a:rPr>
              <a:t>12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เขตสุขภาพ เขตละ </a:t>
            </a:r>
            <a:r>
              <a:rPr lang="en-US" dirty="0" smtClean="0">
                <a:solidFill>
                  <a:schemeClr val="bg1"/>
                </a:solidFill>
                <a:cs typeface="+mj-cs"/>
              </a:rPr>
              <a:t>2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จังหวัด</a:t>
            </a:r>
          </a:p>
          <a:p>
            <a:r>
              <a:rPr lang="th-TH" dirty="0" smtClean="0">
                <a:solidFill>
                  <a:schemeClr val="bg1"/>
                </a:solidFill>
                <a:cs typeface="+mj-cs"/>
              </a:rPr>
              <a:t>จำนวนกลุ่มตัวอย่าง </a:t>
            </a:r>
          </a:p>
          <a:p>
            <a:r>
              <a:rPr lang="th-TH" dirty="0" smtClean="0">
                <a:solidFill>
                  <a:schemeClr val="bg1"/>
                </a:solidFill>
                <a:cs typeface="+mj-cs"/>
              </a:rPr>
              <a:t>คณะอนุกรรมการฯ จังหวัดละ </a:t>
            </a:r>
            <a:r>
              <a:rPr lang="en-US" dirty="0" smtClean="0">
                <a:solidFill>
                  <a:schemeClr val="bg1"/>
                </a:solidFill>
                <a:cs typeface="+mj-cs"/>
              </a:rPr>
              <a:t>20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คน </a:t>
            </a:r>
            <a:r>
              <a:rPr lang="en-US" dirty="0" smtClean="0">
                <a:solidFill>
                  <a:schemeClr val="bg1"/>
                </a:solidFill>
                <a:cs typeface="+mj-cs"/>
              </a:rPr>
              <a:t>*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bg1"/>
                </a:solidFill>
                <a:cs typeface="+mj-cs"/>
              </a:rPr>
              <a:t>24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จังหวัด </a:t>
            </a:r>
            <a:r>
              <a:rPr lang="en-US" dirty="0" smtClean="0">
                <a:solidFill>
                  <a:schemeClr val="bg1"/>
                </a:solidFill>
                <a:cs typeface="+mj-cs"/>
              </a:rPr>
              <a:t>= 480</a:t>
            </a:r>
            <a:r>
              <a:rPr lang="th-TH" dirty="0" smtClean="0">
                <a:solidFill>
                  <a:schemeClr val="bg1"/>
                </a:solidFill>
                <a:cs typeface="+mj-cs"/>
              </a:rPr>
              <a:t> คน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3988221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u="sng" dirty="0" smtClean="0">
                <a:cs typeface="+mj-cs"/>
              </a:rPr>
              <a:t>เชิงคุณภาพ</a:t>
            </a:r>
          </a:p>
          <a:p>
            <a:r>
              <a:rPr lang="th-TH" dirty="0" smtClean="0">
                <a:cs typeface="+mj-cs"/>
              </a:rPr>
              <a:t>สัมภาษณ์เชิงลึกผ่านทางโทรศัพท์ กลุ่มตัวอย่างคือผู้ช่วยเลขาฯ ทั้ง </a:t>
            </a:r>
            <a:r>
              <a:rPr lang="en-US" dirty="0" smtClean="0">
                <a:latin typeface="Adobe Arabic" pitchFamily="18" charset="-78"/>
                <a:cs typeface="Adobe Arabic" pitchFamily="18" charset="-78"/>
              </a:rPr>
              <a:t>24</a:t>
            </a:r>
            <a:r>
              <a:rPr lang="th-TH" dirty="0" smtClean="0">
                <a:latin typeface="Adobe Devanagari" pitchFamily="18" charset="0"/>
                <a:cs typeface="+mj-cs"/>
              </a:rPr>
              <a:t> </a:t>
            </a:r>
            <a:r>
              <a:rPr lang="th-TH" dirty="0" smtClean="0">
                <a:cs typeface="+mj-cs"/>
              </a:rPr>
              <a:t>จังหวัดที่ได้รับแบบประเมิน จังหวัดละ </a:t>
            </a:r>
            <a:r>
              <a:rPr lang="en-US" dirty="0" smtClean="0">
                <a:latin typeface="Adobe Arabic" pitchFamily="18" charset="-78"/>
                <a:cs typeface="Adobe Arabic" pitchFamily="18" charset="-78"/>
              </a:rPr>
              <a:t>1</a:t>
            </a:r>
            <a:r>
              <a:rPr lang="th-TH" dirty="0" smtClean="0">
                <a:latin typeface="Adobe Arabic" pitchFamily="18" charset="-78"/>
                <a:cs typeface="+mj-cs"/>
              </a:rPr>
              <a:t> </a:t>
            </a:r>
            <a:r>
              <a:rPr lang="th-TH" dirty="0" smtClean="0">
                <a:cs typeface="+mj-cs"/>
              </a:rPr>
              <a:t>คน</a:t>
            </a: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899592" y="2348880"/>
            <a:ext cx="1656184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dobe Arabic" pitchFamily="18" charset="-78"/>
                <a:cs typeface="Adobe Arabic" pitchFamily="18" charset="-78"/>
              </a:rPr>
              <a:t>24 </a:t>
            </a:r>
            <a:r>
              <a:rPr lang="th-TH" dirty="0" smtClean="0">
                <a:solidFill>
                  <a:schemeClr val="tx1"/>
                </a:solidFill>
                <a:latin typeface="Adobe Arabic" pitchFamily="18" charset="-78"/>
                <a:cs typeface="+mj-cs"/>
              </a:rPr>
              <a:t>จังหวัด</a:t>
            </a:r>
            <a:endParaRPr lang="th-TH" dirty="0">
              <a:solidFill>
                <a:schemeClr val="tx1"/>
              </a:solidFill>
              <a:latin typeface="Adobe Arabic" pitchFamily="18" charset="-78"/>
              <a:cs typeface="+mj-cs"/>
            </a:endParaRP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3131840" y="2348880"/>
            <a:ext cx="2304256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Adobe Arabic" pitchFamily="18" charset="-78"/>
                <a:cs typeface="+mj-cs"/>
              </a:rPr>
              <a:t>คณะอนุกรรมการฯ </a:t>
            </a:r>
            <a:r>
              <a:rPr lang="en-US" dirty="0" smtClean="0">
                <a:solidFill>
                  <a:schemeClr val="tx1"/>
                </a:solidFill>
                <a:latin typeface="Adobe Arabic" pitchFamily="18" charset="-78"/>
                <a:cs typeface="Adobe Arabic" pitchFamily="18" charset="-78"/>
              </a:rPr>
              <a:t>20</a:t>
            </a:r>
            <a:r>
              <a:rPr lang="th-TH" dirty="0" smtClean="0">
                <a:solidFill>
                  <a:schemeClr val="tx1"/>
                </a:solidFill>
                <a:latin typeface="Adobe Arabic" pitchFamily="18" charset="-78"/>
                <a:cs typeface="+mj-cs"/>
              </a:rPr>
              <a:t> คน</a:t>
            </a:r>
            <a:endParaRPr lang="th-TH" dirty="0">
              <a:solidFill>
                <a:schemeClr val="tx1"/>
              </a:solidFill>
              <a:latin typeface="Adobe Arabic" pitchFamily="18" charset="-78"/>
              <a:cs typeface="+mj-cs"/>
            </a:endParaRP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6156176" y="2322457"/>
            <a:ext cx="1656184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dobe Arabic" pitchFamily="18" charset="-78"/>
                <a:cs typeface="Adobe Arabic" pitchFamily="18" charset="-78"/>
              </a:rPr>
              <a:t>480 </a:t>
            </a:r>
            <a:r>
              <a:rPr lang="th-TH" dirty="0" smtClean="0">
                <a:solidFill>
                  <a:schemeClr val="tx1"/>
                </a:solidFill>
                <a:latin typeface="Adobe Arabic" pitchFamily="18" charset="-78"/>
                <a:cs typeface="+mj-cs"/>
              </a:rPr>
              <a:t>คน</a:t>
            </a:r>
            <a:endParaRPr lang="th-TH" dirty="0">
              <a:solidFill>
                <a:schemeClr val="tx1"/>
              </a:solidFill>
              <a:latin typeface="Adobe Arabic" pitchFamily="18" charset="-78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5776" y="2564903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ym typeface="Wingdings 2"/>
              </a:rPr>
              <a:t>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5580112" y="256490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Wingdings 2"/>
              </a:rPr>
              <a:t>=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25710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u="sng" dirty="0" smtClean="0">
                <a:cs typeface="+mj-cs"/>
              </a:rPr>
              <a:t>จังหวัดที่ได้รับการสุ่ม</a:t>
            </a:r>
            <a:endParaRPr lang="th-TH" sz="3600" b="1" u="sng" dirty="0">
              <a:cs typeface="+mj-cs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67544" y="1556792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sz="3200" b="1" dirty="0" smtClean="0">
                <a:cs typeface="+mj-cs"/>
              </a:rPr>
              <a:t>เขต 1 </a:t>
            </a:r>
            <a:r>
              <a:rPr lang="th-TH" sz="3200" dirty="0" smtClean="0">
                <a:cs typeface="+mj-cs"/>
              </a:rPr>
              <a:t>เชียงใหม่ ,น่าน</a:t>
            </a:r>
          </a:p>
          <a:p>
            <a:r>
              <a:rPr lang="th-TH" sz="3200" b="1" dirty="0" smtClean="0">
                <a:cs typeface="+mj-cs"/>
              </a:rPr>
              <a:t>เขต 2 </a:t>
            </a:r>
            <a:r>
              <a:rPr lang="th-TH" sz="3200" dirty="0" smtClean="0">
                <a:cs typeface="+mj-cs"/>
              </a:rPr>
              <a:t>พิษณุโลก ,เพชรบูรณ์</a:t>
            </a:r>
          </a:p>
          <a:p>
            <a:r>
              <a:rPr lang="th-TH" sz="3200" b="1" dirty="0" smtClean="0">
                <a:cs typeface="+mj-cs"/>
              </a:rPr>
              <a:t>เขต 3 </a:t>
            </a:r>
            <a:r>
              <a:rPr lang="th-TH" sz="3200" dirty="0" smtClean="0">
                <a:cs typeface="+mj-cs"/>
              </a:rPr>
              <a:t>นครสวรรค์ ,อุทัยธานี</a:t>
            </a:r>
          </a:p>
          <a:p>
            <a:r>
              <a:rPr lang="th-TH" sz="3200" b="1" dirty="0" smtClean="0">
                <a:cs typeface="+mj-cs"/>
              </a:rPr>
              <a:t>เขต 4 </a:t>
            </a:r>
            <a:r>
              <a:rPr lang="th-TH" sz="3200" dirty="0" smtClean="0">
                <a:cs typeface="+mj-cs"/>
              </a:rPr>
              <a:t>สระบุรี ,ปทุมธานี</a:t>
            </a:r>
          </a:p>
          <a:p>
            <a:r>
              <a:rPr lang="th-TH" sz="3200" b="1" dirty="0" smtClean="0">
                <a:cs typeface="+mj-cs"/>
              </a:rPr>
              <a:t>เขต 5 </a:t>
            </a:r>
            <a:r>
              <a:rPr lang="th-TH" sz="3200" dirty="0" smtClean="0">
                <a:cs typeface="+mj-cs"/>
              </a:rPr>
              <a:t>ราชบุรี ,สุพรรณบุรี</a:t>
            </a:r>
          </a:p>
          <a:p>
            <a:r>
              <a:rPr lang="th-TH" sz="3200" b="1" dirty="0" smtClean="0">
                <a:cs typeface="+mj-cs"/>
              </a:rPr>
              <a:t>เขต 6 </a:t>
            </a:r>
            <a:r>
              <a:rPr lang="th-TH" sz="3200" dirty="0" smtClean="0">
                <a:cs typeface="+mj-cs"/>
              </a:rPr>
              <a:t>ชลบุรี ,สมุทรปราการ</a:t>
            </a:r>
            <a:endParaRPr lang="th-TH" sz="3200" dirty="0">
              <a:cs typeface="+mj-cs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068387" y="1556792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sz="3200" b="1" dirty="0" smtClean="0">
                <a:cs typeface="+mj-cs"/>
              </a:rPr>
              <a:t>เขต 7 </a:t>
            </a:r>
            <a:r>
              <a:rPr lang="th-TH" sz="3200" dirty="0" smtClean="0">
                <a:cs typeface="+mj-cs"/>
              </a:rPr>
              <a:t>ขอนแก่น ,มหาสารคราม</a:t>
            </a:r>
          </a:p>
          <a:p>
            <a:r>
              <a:rPr lang="th-TH" sz="3200" b="1" dirty="0" smtClean="0">
                <a:cs typeface="+mj-cs"/>
              </a:rPr>
              <a:t>เขต 8 </a:t>
            </a:r>
            <a:r>
              <a:rPr lang="th-TH" sz="3200" dirty="0" smtClean="0">
                <a:cs typeface="+mj-cs"/>
              </a:rPr>
              <a:t>อุดร ,บึงกาฬ</a:t>
            </a:r>
          </a:p>
          <a:p>
            <a:r>
              <a:rPr lang="th-TH" sz="3200" b="1" dirty="0" smtClean="0">
                <a:cs typeface="+mj-cs"/>
              </a:rPr>
              <a:t>เขต 9 </a:t>
            </a:r>
            <a:r>
              <a:rPr lang="th-TH" sz="3200" dirty="0" smtClean="0">
                <a:cs typeface="+mj-cs"/>
              </a:rPr>
              <a:t>นครราชสีมา ,ชัยภูมิ</a:t>
            </a:r>
          </a:p>
          <a:p>
            <a:r>
              <a:rPr lang="th-TH" sz="3200" b="1" dirty="0" smtClean="0">
                <a:cs typeface="+mj-cs"/>
              </a:rPr>
              <a:t>เขต 10 </a:t>
            </a:r>
            <a:r>
              <a:rPr lang="th-TH" sz="3200" dirty="0" smtClean="0">
                <a:cs typeface="+mj-cs"/>
              </a:rPr>
              <a:t>อุบลราชธานี ,ศรีสะ</a:t>
            </a:r>
            <a:r>
              <a:rPr lang="th-TH" sz="3200" dirty="0" err="1" smtClean="0">
                <a:cs typeface="+mj-cs"/>
              </a:rPr>
              <a:t>เกษ</a:t>
            </a:r>
            <a:endParaRPr lang="th-TH" sz="3200" dirty="0" smtClean="0">
              <a:cs typeface="+mj-cs"/>
            </a:endParaRPr>
          </a:p>
          <a:p>
            <a:r>
              <a:rPr lang="th-TH" sz="3200" b="1" dirty="0" smtClean="0">
                <a:cs typeface="+mj-cs"/>
              </a:rPr>
              <a:t>เขต 11 </a:t>
            </a:r>
            <a:r>
              <a:rPr lang="th-TH" sz="3200" dirty="0" smtClean="0">
                <a:solidFill>
                  <a:srgbClr val="FF0000"/>
                </a:solidFill>
                <a:cs typeface="+mj-cs"/>
              </a:rPr>
              <a:t>นครศรีธรรมราช</a:t>
            </a:r>
            <a:r>
              <a:rPr lang="th-TH" sz="3200" dirty="0" smtClean="0">
                <a:cs typeface="+mj-cs"/>
              </a:rPr>
              <a:t> ,พังงา ,ภูเก็ต</a:t>
            </a:r>
          </a:p>
          <a:p>
            <a:r>
              <a:rPr lang="th-TH" sz="3200" b="1" dirty="0" smtClean="0">
                <a:cs typeface="+mj-cs"/>
              </a:rPr>
              <a:t>เขต 12 </a:t>
            </a:r>
            <a:r>
              <a:rPr lang="th-TH" sz="3200" dirty="0" smtClean="0">
                <a:cs typeface="+mj-cs"/>
              </a:rPr>
              <a:t>ยะลา ,ปัตตานี</a:t>
            </a:r>
            <a:endParaRPr lang="th-TH" sz="32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690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OH-1XH4H\Desktop\1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801455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26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955124"/>
              </p:ext>
            </p:extLst>
          </p:nvPr>
        </p:nvGraphicFramePr>
        <p:xfrm>
          <a:off x="0" y="2"/>
          <a:ext cx="9180512" cy="685799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6251161"/>
                <a:gridCol w="2929351"/>
              </a:tblGrid>
              <a:tr h="541225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cs typeface="+mj-cs"/>
                        </a:rPr>
                        <a:t>ตำแหน่งงาน</a:t>
                      </a:r>
                      <a:endParaRPr lang="th-TH" sz="2400" dirty="0">
                        <a:cs typeface="+mj-cs"/>
                      </a:endParaRP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cs typeface="+mj-cs"/>
                        </a:rPr>
                        <a:t>บทบาทในคณะอนุกรรมการฯ</a:t>
                      </a:r>
                      <a:endParaRPr lang="th-TH" sz="2400" dirty="0">
                        <a:cs typeface="+mj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9867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(1</a:t>
                      </a:r>
                      <a:r>
                        <a:rPr lang="th-TH" sz="2400" dirty="0" smtClean="0">
                          <a:cs typeface="+mj-cs"/>
                        </a:rPr>
                        <a:t>)</a:t>
                      </a:r>
                      <a:r>
                        <a:rPr lang="en-US" sz="2400" dirty="0" smtClean="0">
                          <a:cs typeface="+mj-cs"/>
                        </a:rPr>
                        <a:t> </a:t>
                      </a:r>
                      <a:r>
                        <a:rPr lang="th-TH" sz="2400" dirty="0" smtClean="0">
                          <a:cs typeface="+mj-cs"/>
                        </a:rPr>
                        <a:t>ผู้ว่า</a:t>
                      </a:r>
                      <a:r>
                        <a:rPr lang="th-TH" sz="2400" dirty="0" smtClean="0">
                          <a:cs typeface="+mj-cs"/>
                        </a:rPr>
                        <a:t>ราชการจังหวัด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ประธานอนุกรรมการ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9867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(2) อัยการจังหวัด 	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9867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(3) ผู้บังคับการตำรวจภูธรจังหวัด 	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9867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(4) อุตสาหกรรมจังหวัด 	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8235">
                <a:tc>
                  <a:txBody>
                    <a:bodyPr/>
                    <a:lstStyle/>
                    <a:p>
                      <a:pPr lvl="0"/>
                      <a:r>
                        <a:rPr lang="th-TH" sz="2400" dirty="0" smtClean="0">
                          <a:cs typeface="+mj-cs"/>
                        </a:rPr>
                        <a:t>(5) ผู้อำนวยการสำนักงานทรัพยากรธรรมชาติและสิ่งแวดล้อมจังหวัด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9867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(6) </a:t>
                      </a:r>
                      <a:r>
                        <a:rPr lang="th-TH" sz="2400" dirty="0" err="1" smtClean="0">
                          <a:cs typeface="+mj-cs"/>
                        </a:rPr>
                        <a:t>โยธาธิ</a:t>
                      </a:r>
                      <a:r>
                        <a:rPr lang="th-TH" sz="2400" dirty="0" smtClean="0">
                          <a:cs typeface="+mj-cs"/>
                        </a:rPr>
                        <a:t>การและผังเมืองจังหวัด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9867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(7) สวัสดิการและคุ้มครองแรงงานจังหวัด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9867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(8) เกษตรจังหวัด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9867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(9) ปศุสัตว์จังหวัด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9867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(10) ประมงจังหวัด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9867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(11) ท้องถิ่นจังหวัด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9867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(12) นายกองค์การบริหารส่วนจังหวัด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02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07519"/>
              </p:ext>
            </p:extLst>
          </p:nvPr>
        </p:nvGraphicFramePr>
        <p:xfrm>
          <a:off x="0" y="-1"/>
          <a:ext cx="9252520" cy="68580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6300192"/>
                <a:gridCol w="2952328"/>
              </a:tblGrid>
              <a:tr h="5942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cs typeface="+mj-cs"/>
                        </a:rPr>
                        <a:t>ตำแหน่งงาน</a:t>
                      </a:r>
                      <a:endParaRPr lang="th-TH" sz="2400" dirty="0">
                        <a:cs typeface="+mj-cs"/>
                      </a:endParaRP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cs typeface="+mj-cs"/>
                        </a:rPr>
                        <a:t>บทบาทในคณะอนุกรรมการฯ</a:t>
                      </a:r>
                      <a:endParaRPr lang="th-TH" sz="2400" dirty="0">
                        <a:cs typeface="+mj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0365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(13) นายกเทศมนตรีที่เป็นผู้แทนของนายกเทศมนตรีในจังหวัด</a:t>
                      </a:r>
                    </a:p>
                    <a:p>
                      <a:r>
                        <a:rPr lang="th-TH" sz="2400" dirty="0" smtClean="0">
                          <a:cs typeface="+mj-cs"/>
                        </a:rPr>
                        <a:t>ซึ่งได้จากการคัดเลือกกันเอง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ประธานอนุกรรมการ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0365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(14) นายกองค์การบริหารส่วนตำบลที่เป็นผู้แทนของนายกองค์การ</a:t>
                      </a:r>
                    </a:p>
                    <a:p>
                      <a:r>
                        <a:rPr lang="th-TH" sz="2400" dirty="0" smtClean="0">
                          <a:cs typeface="+mj-cs"/>
                        </a:rPr>
                        <a:t>บริหารส่วนตำบลในจังหวัดซึ่งได้จากการคัดเลือกกันเอง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8182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(15) ประธานสภาอุตสาหกรรมจังหวัด 	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8182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(16) ประธานหอการค้าจังหวัด 	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0365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(17) ผู้ทรงคุณวุฒิที่ผู้ว่าราชการจังหวัดแต่งตั้งจากผู้มีความรู้</a:t>
                      </a:r>
                    </a:p>
                    <a:p>
                      <a:r>
                        <a:rPr lang="th-TH" sz="2400" dirty="0" smtClean="0">
                          <a:cs typeface="+mj-cs"/>
                        </a:rPr>
                        <a:t>ความสามารถด้านการสาธารณสุขและอนามัยสิ่งแวดล้อม 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8182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(18) นายแพทย์สาธารณสุขจังหวัด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อนุกรรมการและเลขานุการ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0365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(19) หัวหน้ากลุ่มงานอนามัยสิ่งแวดล้อม สำนักงานสาธารณสุข</a:t>
                      </a:r>
                    </a:p>
                    <a:p>
                      <a:r>
                        <a:rPr lang="th-TH" sz="2400" dirty="0" smtClean="0">
                          <a:cs typeface="+mj-cs"/>
                        </a:rPr>
                        <a:t>จังหวัด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อนุกรรมการและผู้ช่วยเลขานุการ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0365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cs typeface="+mj-cs"/>
                        </a:rPr>
                        <a:t>(20) ผู้รับผิดชอบงานกฎหมายว่าด้วยการสาธารณสุข สำนักงาน</a:t>
                      </a:r>
                    </a:p>
                    <a:p>
                      <a:r>
                        <a:rPr lang="th-TH" sz="2400" dirty="0" smtClean="0">
                          <a:cs typeface="+mj-cs"/>
                        </a:rPr>
                        <a:t>สาธารณสุขจังหวัด </a:t>
                      </a:r>
                      <a:endParaRPr lang="th-TH" sz="2400" dirty="0">
                        <a:cs typeface="+mj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cs typeface="+mj-cs"/>
                        </a:rPr>
                        <a:t>อนุกรรมการและผู้ช่วยเลขานุการ</a:t>
                      </a:r>
                      <a:endParaRPr lang="th-TH" sz="2400" dirty="0" smtClean="0">
                        <a:solidFill>
                          <a:prstClr val="black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2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OH-1XH4H\Desktop\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872"/>
          <a:stretch/>
        </p:blipFill>
        <p:spPr bwMode="auto">
          <a:xfrm>
            <a:off x="728738" y="769372"/>
            <a:ext cx="7537503" cy="575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84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OH-1XH4H\Desktop\3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1493"/>
            <a:ext cx="8333474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97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u="sng" dirty="0" smtClean="0">
                <a:cs typeface="+mj-cs"/>
              </a:rPr>
              <a:t>แนวทางคำถามสำหรับการสัมภาษณ์เชิงลึก</a:t>
            </a:r>
            <a:endParaRPr lang="th-TH" sz="3600" b="1" u="sng" dirty="0"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352928" cy="424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>
              <a:lnSpc>
                <a:spcPct val="107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th-TH" u="sng" spc="-30" dirty="0">
                <a:ea typeface="Calibri"/>
                <a:cs typeface="+mj-cs"/>
              </a:rPr>
              <a:t>ด้านข้อมูล</a:t>
            </a:r>
            <a:r>
              <a:rPr lang="th-TH" u="sng" spc="-30" dirty="0" smtClean="0">
                <a:ea typeface="Calibri"/>
                <a:cs typeface="+mj-cs"/>
              </a:rPr>
              <a:t>ทั่วไป</a:t>
            </a:r>
            <a:r>
              <a:rPr lang="th-TH" u="sng" spc="-30" dirty="0" err="1" smtClean="0">
                <a:ea typeface="Calibri"/>
                <a:cs typeface="+mj-cs"/>
              </a:rPr>
              <a:t>เกี่ยวกับอสธจ</a:t>
            </a:r>
            <a:r>
              <a:rPr lang="th-TH" u="sng" spc="-30" dirty="0" smtClean="0">
                <a:ea typeface="Calibri"/>
                <a:cs typeface="+mj-cs"/>
              </a:rPr>
              <a:t>.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 smtClean="0">
                <a:ea typeface="Calibri"/>
                <a:cs typeface="+mj-cs"/>
              </a:rPr>
              <a:t>ท่าน</a:t>
            </a:r>
            <a:r>
              <a:rPr lang="th-TH" dirty="0">
                <a:ea typeface="Calibri"/>
                <a:cs typeface="+mj-cs"/>
              </a:rPr>
              <a:t>คิดว่า</a:t>
            </a:r>
            <a:r>
              <a:rPr lang="th-TH" dirty="0" err="1">
                <a:ea typeface="Calibri"/>
                <a:cs typeface="+mj-cs"/>
              </a:rPr>
              <a:t>กลไกอสธจ</a:t>
            </a:r>
            <a:r>
              <a:rPr lang="th-TH" dirty="0">
                <a:ea typeface="Calibri"/>
                <a:cs typeface="+mj-cs"/>
              </a:rPr>
              <a:t>.คืออะไร มีหน้าที่อะไร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ท่านคิดว่าบทบาทของตนเองในการดำเนินงาน</a:t>
            </a:r>
            <a:r>
              <a:rPr lang="th-TH" dirty="0" err="1">
                <a:ea typeface="Calibri"/>
                <a:cs typeface="+mj-cs"/>
              </a:rPr>
              <a:t>อสธจ</a:t>
            </a:r>
            <a:r>
              <a:rPr lang="th-TH" dirty="0">
                <a:ea typeface="Calibri"/>
                <a:cs typeface="+mj-cs"/>
              </a:rPr>
              <a:t>. คือ</a:t>
            </a:r>
            <a:r>
              <a:rPr lang="th-TH" dirty="0" smtClean="0">
                <a:ea typeface="Calibri"/>
                <a:cs typeface="+mj-cs"/>
              </a:rPr>
              <a:t>อะไร</a:t>
            </a:r>
            <a:endParaRPr lang="th-TH" sz="1800" dirty="0" smtClean="0">
              <a:ea typeface="Calibri"/>
              <a:cs typeface="+mj-cs"/>
            </a:endParaRPr>
          </a:p>
          <a:p>
            <a:pPr lvl="0" indent="361950">
              <a:lnSpc>
                <a:spcPct val="107000"/>
              </a:lnSpc>
              <a:spcAft>
                <a:spcPts val="0"/>
              </a:spcAft>
            </a:pPr>
            <a:r>
              <a:rPr lang="th-TH" u="sng" dirty="0" smtClean="0">
                <a:latin typeface="TH SarabunPSK"/>
                <a:ea typeface="Calibri"/>
                <a:cs typeface="+mj-cs"/>
              </a:rPr>
              <a:t>ด้าน</a:t>
            </a:r>
            <a:r>
              <a:rPr lang="th-TH" u="sng" dirty="0">
                <a:latin typeface="TH SarabunPSK"/>
                <a:ea typeface="Calibri"/>
                <a:cs typeface="+mj-cs"/>
              </a:rPr>
              <a:t>การสนับสนุนจากกรมอนามัย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ท่านมีข้อคิดเห็นต่อการสนับสนุนการดำเนินงาน</a:t>
            </a:r>
            <a:r>
              <a:rPr lang="th-TH" dirty="0" err="1">
                <a:ea typeface="Calibri"/>
                <a:cs typeface="+mj-cs"/>
              </a:rPr>
              <a:t>อสธจ</a:t>
            </a:r>
            <a:r>
              <a:rPr lang="th-TH" dirty="0">
                <a:ea typeface="Calibri"/>
                <a:cs typeface="+mj-cs"/>
              </a:rPr>
              <a:t>.จากกรมอนามัยอย่างไร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ท่านคิดว่าควรมีการสนับสนุนคู่มือหรือเอกสารทางวิชาการใดเพิ่มเติม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ท่านต้องการให้มีการพัฒนาศักยภาพในด้านใดบ้าง  </a:t>
            </a:r>
            <a:endParaRPr lang="en-US" sz="1800" dirty="0">
              <a:ea typeface="Calibri"/>
              <a:cs typeface="+mj-cs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ngsana New"/>
              <a:buChar char="-"/>
            </a:pPr>
            <a:r>
              <a:rPr lang="th-TH" dirty="0">
                <a:ea typeface="Calibri"/>
                <a:cs typeface="+mj-cs"/>
              </a:rPr>
              <a:t>ท่านมีความเห็นอย่างไรต่อการให้คำปรึกษาด้านกฎหมายว่าด้วยการสาธารณสุข และข้อมูลวิชาการจากกรมอนามัย</a:t>
            </a:r>
            <a:endParaRPr lang="en-US" sz="18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108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ในเมือง">
  <a:themeElements>
    <a:clrScheme name="เปอร์สเปคทีฟ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ในเมือง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ในเมือง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129</TotalTime>
  <Words>635</Words>
  <Application>Microsoft Office PowerPoint</Application>
  <PresentationFormat>นำเสนอทางหน้าจอ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ในเมือง</vt:lpstr>
      <vt:lpstr>การประเมิน Product Championคณะอนุกรรมการสาธารณสุขจังหวัด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แบบประเมินคณะอนุกรรมการสาธารณสุขจังหวัด</dc:title>
  <dc:creator>DOH-1XH4H</dc:creator>
  <cp:lastModifiedBy>DOH-1XH4H</cp:lastModifiedBy>
  <cp:revision>16</cp:revision>
  <dcterms:created xsi:type="dcterms:W3CDTF">2017-04-06T12:12:47Z</dcterms:created>
  <dcterms:modified xsi:type="dcterms:W3CDTF">2017-04-07T02:44:10Z</dcterms:modified>
</cp:coreProperties>
</file>