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5" r:id="rId5"/>
    <p:sldId id="259" r:id="rId6"/>
    <p:sldId id="262" r:id="rId7"/>
    <p:sldId id="264" r:id="rId8"/>
    <p:sldId id="261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1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สไตล์สีปานกลาง 2 - เน้น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 showGuides="1">
      <p:cViewPr>
        <p:scale>
          <a:sx n="70" d="100"/>
          <a:sy n="70" d="100"/>
        </p:scale>
        <p:origin x="-198" y="54"/>
      </p:cViewPr>
      <p:guideLst>
        <p:guide orient="horz" pos="2160"/>
        <p:guide pos="381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คลิกเพื่อแก้ไขสไตล์ชื่อเรื่องรองต้นแบบ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ชื่อและคำอธิบา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คำอ้างอิงพร้อมคำอธิบา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นามบัตร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นามบัตรอ้างอิ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จริง หรือ เท็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4/5/2017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4/5/2017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4/5/2017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4/5/2017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4/5/2017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4/5/2017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h-TH" smtClean="0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793376" y="1707776"/>
            <a:ext cx="9829800" cy="3240741"/>
          </a:xfrm>
        </p:spPr>
        <p:txBody>
          <a:bodyPr anchor="ctr"/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th-TH" sz="60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H SarabunPSK" panose="020B0500040200020003" pitchFamily="34" charset="-34"/>
              </a:rPr>
              <a:t>แบบสอบถามความคิดเห็นที่มี</a:t>
            </a:r>
            <a:r>
              <a:rPr lang="th-TH" sz="6000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H SarabunPSK" panose="020B0500040200020003" pitchFamily="34" charset="-34"/>
              </a:rPr>
              <a:t>ต่อ</a:t>
            </a:r>
            <a:r>
              <a:rPr lang="en-US" sz="6000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H SarabunPSK" panose="020B0500040200020003" pitchFamily="34" charset="-34"/>
              </a:rPr>
              <a:t/>
            </a:r>
            <a:br>
              <a:rPr lang="en-US" sz="6000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H SarabunPSK" panose="020B0500040200020003" pitchFamily="34" charset="-34"/>
              </a:rPr>
            </a:br>
            <a:r>
              <a:rPr lang="th-TH" sz="6000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H SarabunPSK" panose="020B0500040200020003" pitchFamily="34" charset="-34"/>
              </a:rPr>
              <a:t>เกณฑ์</a:t>
            </a:r>
            <a:r>
              <a:rPr lang="th-TH" sz="60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H SarabunPSK" panose="020B0500040200020003" pitchFamily="34" charset="-34"/>
              </a:rPr>
              <a:t>คุณภาพโรงพยาบาลส่งเสริมสุขภาพแห่งชาติ (</a:t>
            </a:r>
            <a:r>
              <a:rPr lang="en-US" sz="6000" b="1" dirty="0">
                <a:solidFill>
                  <a:schemeClr val="tx1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HPHNQC</a:t>
            </a:r>
            <a:r>
              <a:rPr lang="th-TH" sz="6000" b="1" dirty="0" smtClean="0">
                <a:solidFill>
                  <a:schemeClr val="tx1"/>
                </a:solidFill>
                <a:latin typeface="TH SarabunPSK" panose="020B0500040200020003" pitchFamily="34" charset="-34"/>
                <a:ea typeface="Calibri" panose="020F0502020204030204" pitchFamily="34" charset="0"/>
              </a:rPr>
              <a:t>)</a:t>
            </a:r>
            <a:endParaRPr lang="en-US" sz="6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8841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156305" y="219527"/>
            <a:ext cx="8596668" cy="963706"/>
          </a:xfr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th-TH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H SarabunPSK" panose="020B0500040200020003" pitchFamily="34" charset="-34"/>
              </a:rPr>
              <a:t>แบบสอบถามความคิดเห็นที่มีต่อเกณฑ์คุณภาพโรงพยาบาลส่งเสริมสุขภาพแห่งชาติ (</a:t>
            </a: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HPHNQC</a:t>
            </a:r>
            <a:r>
              <a:rPr lang="th-TH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H SarabunPSK" panose="020B0500040200020003" pitchFamily="34" charset="-34"/>
                <a:ea typeface="Calibri" panose="020F0502020204030204" pitchFamily="34" charset="0"/>
              </a:rPr>
              <a:t>)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/>
            </a:r>
            <a:b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</a:b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/>
            </a:r>
            <a:b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</a:b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941294" y="2041712"/>
            <a:ext cx="2353235" cy="55133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0070C0"/>
                </a:solidFill>
              </a:rPr>
              <a:t>Provider</a:t>
            </a:r>
            <a:endParaRPr lang="en-US" sz="2800" b="1" dirty="0">
              <a:solidFill>
                <a:srgbClr val="0070C0"/>
              </a:solidFill>
            </a:endParaRPr>
          </a:p>
        </p:txBody>
      </p:sp>
      <p:sp>
        <p:nvSpPr>
          <p:cNvPr id="7" name="สี่เหลี่ยมผืนผ้า 6"/>
          <p:cNvSpPr/>
          <p:nvPr/>
        </p:nvSpPr>
        <p:spPr>
          <a:xfrm>
            <a:off x="4056529" y="2041712"/>
            <a:ext cx="2353235" cy="55133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0070C0"/>
                </a:solidFill>
              </a:rPr>
              <a:t>End User 1</a:t>
            </a:r>
            <a:endParaRPr lang="en-US" sz="2800" b="1" dirty="0">
              <a:solidFill>
                <a:srgbClr val="0070C0"/>
              </a:solidFill>
            </a:endParaRPr>
          </a:p>
        </p:txBody>
      </p:sp>
      <p:sp>
        <p:nvSpPr>
          <p:cNvPr id="8" name="สี่เหลี่ยมผืนผ้า 7"/>
          <p:cNvSpPr/>
          <p:nvPr/>
        </p:nvSpPr>
        <p:spPr>
          <a:xfrm>
            <a:off x="7171764" y="2041712"/>
            <a:ext cx="2353235" cy="55133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0070C0"/>
                </a:solidFill>
              </a:rPr>
              <a:t>End User 2</a:t>
            </a:r>
            <a:endParaRPr lang="en-US" sz="2800" b="1" dirty="0">
              <a:solidFill>
                <a:srgbClr val="0070C0"/>
              </a:solidFill>
            </a:endParaRPr>
          </a:p>
        </p:txBody>
      </p:sp>
      <p:sp>
        <p:nvSpPr>
          <p:cNvPr id="11" name="สี่เหลี่ยมผืนผ้า 10"/>
          <p:cNvSpPr/>
          <p:nvPr/>
        </p:nvSpPr>
        <p:spPr>
          <a:xfrm>
            <a:off x="1048939" y="3926323"/>
            <a:ext cx="2353236" cy="83371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800" b="1" dirty="0" smtClean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ทีมประเมิน </a:t>
            </a:r>
          </a:p>
          <a:p>
            <a:pPr algn="ctr"/>
            <a:r>
              <a:rPr lang="th-TH" sz="2800" b="1" dirty="0" smtClean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ศูนย์อนามัยละ 5 คน</a:t>
            </a:r>
            <a:endParaRPr lang="en-US" sz="2800" b="1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2" name="สี่เหลี่ยมผืนผ้า 11"/>
          <p:cNvSpPr/>
          <p:nvPr/>
        </p:nvSpPr>
        <p:spPr>
          <a:xfrm>
            <a:off x="7197165" y="3878086"/>
            <a:ext cx="2353236" cy="833717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800" b="1" dirty="0" smtClean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บุคลากรในรพ.รพ.แห่งละ 5 คน</a:t>
            </a:r>
            <a:endParaRPr lang="en-US" sz="2800" b="1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3" name="สี่เหลี่ยมผืนผ้า 12"/>
          <p:cNvSpPr/>
          <p:nvPr/>
        </p:nvSpPr>
        <p:spPr>
          <a:xfrm>
            <a:off x="4056529" y="3878086"/>
            <a:ext cx="2353236" cy="881953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800" b="1" dirty="0" smtClean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ทีมนำ</a:t>
            </a:r>
          </a:p>
          <a:p>
            <a:pPr algn="ctr"/>
            <a:r>
              <a:rPr lang="th-TH" sz="2800" b="1" dirty="0" smtClean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รพ.แห่งละ 1 คน</a:t>
            </a:r>
            <a:endParaRPr lang="en-US" sz="2800" b="1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4" name="สี่เหลี่ยมผืนผ้า 13"/>
          <p:cNvSpPr/>
          <p:nvPr/>
        </p:nvSpPr>
        <p:spPr>
          <a:xfrm>
            <a:off x="7230034" y="4978400"/>
            <a:ext cx="3137648" cy="183136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b="1" dirty="0" smtClean="0">
                <a:solidFill>
                  <a:srgbClr val="7030A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ผู้รับผิดชอบหลัก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h-TH" b="1" dirty="0" smtClean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งานสิ่งแวดล้อม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h-TH" b="1" dirty="0" smtClean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งานส่งเสริมสุขภาพบุคลากร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NCD Clinic</a:t>
            </a:r>
            <a:endParaRPr lang="th-TH" b="1" dirty="0" smtClean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h-TH" b="1" dirty="0" smtClean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แผนกผู้ป่วยใน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h-TH" b="1" dirty="0" smtClean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ฝ่ายเวชกรรมสังคม</a:t>
            </a:r>
            <a:endParaRPr lang="en-US" b="1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cxnSp>
        <p:nvCxnSpPr>
          <p:cNvPr id="18" name="ตัวเชื่อมต่อตรง 17"/>
          <p:cNvCxnSpPr/>
          <p:nvPr/>
        </p:nvCxnSpPr>
        <p:spPr>
          <a:xfrm flipV="1">
            <a:off x="2117911" y="1622505"/>
            <a:ext cx="6288741" cy="3095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ลูกศรเชื่อมต่อแบบตรง 25"/>
          <p:cNvCxnSpPr>
            <a:endCxn id="5" idx="0"/>
          </p:cNvCxnSpPr>
          <p:nvPr/>
        </p:nvCxnSpPr>
        <p:spPr>
          <a:xfrm>
            <a:off x="2117911" y="1622505"/>
            <a:ext cx="1" cy="419207"/>
          </a:xfrm>
          <a:prstGeom prst="straightConnector1">
            <a:avLst/>
          </a:prstGeom>
          <a:ln w="3810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ลูกศรเชื่อมต่อแบบตรง 28"/>
          <p:cNvCxnSpPr/>
          <p:nvPr/>
        </p:nvCxnSpPr>
        <p:spPr>
          <a:xfrm>
            <a:off x="8424046" y="1618289"/>
            <a:ext cx="1" cy="419207"/>
          </a:xfrm>
          <a:prstGeom prst="straightConnector1">
            <a:avLst/>
          </a:prstGeom>
          <a:ln w="3810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ลูกศรเชื่อมต่อแบบตรง 29"/>
          <p:cNvCxnSpPr/>
          <p:nvPr/>
        </p:nvCxnSpPr>
        <p:spPr>
          <a:xfrm>
            <a:off x="5233146" y="1640968"/>
            <a:ext cx="1" cy="419207"/>
          </a:xfrm>
          <a:prstGeom prst="straightConnector1">
            <a:avLst/>
          </a:prstGeom>
          <a:ln w="3810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ลูกศรเชื่อมต่อแบบตรง 30"/>
          <p:cNvCxnSpPr/>
          <p:nvPr/>
        </p:nvCxnSpPr>
        <p:spPr>
          <a:xfrm>
            <a:off x="2117911" y="2641278"/>
            <a:ext cx="0" cy="301170"/>
          </a:xfrm>
          <a:prstGeom prst="straightConnector1">
            <a:avLst/>
          </a:prstGeom>
          <a:ln w="3810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ลูกศรเชื่อมต่อแบบตรง 31"/>
          <p:cNvCxnSpPr/>
          <p:nvPr/>
        </p:nvCxnSpPr>
        <p:spPr>
          <a:xfrm>
            <a:off x="8473885" y="2641278"/>
            <a:ext cx="0" cy="249839"/>
          </a:xfrm>
          <a:prstGeom prst="straightConnector1">
            <a:avLst/>
          </a:prstGeom>
          <a:ln w="3810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ลูกศรเชื่อมต่อแบบตรง 32"/>
          <p:cNvCxnSpPr>
            <a:endCxn id="13" idx="0"/>
          </p:cNvCxnSpPr>
          <p:nvPr/>
        </p:nvCxnSpPr>
        <p:spPr>
          <a:xfrm>
            <a:off x="5233147" y="3628248"/>
            <a:ext cx="0" cy="249838"/>
          </a:xfrm>
          <a:prstGeom prst="straightConnector1">
            <a:avLst/>
          </a:prstGeom>
          <a:ln w="3810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ตัวเชื่อมต่อตรง 38"/>
          <p:cNvCxnSpPr/>
          <p:nvPr/>
        </p:nvCxnSpPr>
        <p:spPr>
          <a:xfrm>
            <a:off x="5233146" y="1210395"/>
            <a:ext cx="0" cy="430573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สี่เหลี่ยมผืนผ้า 39"/>
          <p:cNvSpPr/>
          <p:nvPr/>
        </p:nvSpPr>
        <p:spPr>
          <a:xfrm>
            <a:off x="1372344" y="2942448"/>
            <a:ext cx="1625600" cy="63446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rgbClr val="7030A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HPH 01</a:t>
            </a:r>
            <a:endParaRPr lang="en-US" sz="3600" b="1" dirty="0">
              <a:solidFill>
                <a:srgbClr val="7030A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cxnSp>
        <p:nvCxnSpPr>
          <p:cNvPr id="41" name="ลูกศรเชื่อมต่อแบบตรง 40"/>
          <p:cNvCxnSpPr/>
          <p:nvPr/>
        </p:nvCxnSpPr>
        <p:spPr>
          <a:xfrm>
            <a:off x="2176712" y="3576917"/>
            <a:ext cx="0" cy="301170"/>
          </a:xfrm>
          <a:prstGeom prst="straightConnector1">
            <a:avLst/>
          </a:prstGeom>
          <a:ln w="3810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สี่เหลี่ยมผืนผ้า 43"/>
          <p:cNvSpPr/>
          <p:nvPr/>
        </p:nvSpPr>
        <p:spPr>
          <a:xfrm>
            <a:off x="7661085" y="2918329"/>
            <a:ext cx="1625600" cy="63446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rgbClr val="7030A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HPH 021</a:t>
            </a:r>
            <a:endParaRPr lang="en-US" sz="3600" b="1" dirty="0">
              <a:solidFill>
                <a:srgbClr val="7030A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45" name="สี่เหลี่ยมผืนผ้า 44"/>
          <p:cNvSpPr/>
          <p:nvPr/>
        </p:nvSpPr>
        <p:spPr>
          <a:xfrm>
            <a:off x="4420346" y="2993779"/>
            <a:ext cx="1625600" cy="63446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rgbClr val="7030A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HPH 02</a:t>
            </a:r>
            <a:endParaRPr lang="en-US" sz="3600" b="1" dirty="0">
              <a:solidFill>
                <a:srgbClr val="7030A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cxnSp>
        <p:nvCxnSpPr>
          <p:cNvPr id="46" name="ลูกศรเชื่อมต่อแบบตรง 45"/>
          <p:cNvCxnSpPr/>
          <p:nvPr/>
        </p:nvCxnSpPr>
        <p:spPr>
          <a:xfrm>
            <a:off x="5233146" y="2651309"/>
            <a:ext cx="0" cy="301170"/>
          </a:xfrm>
          <a:prstGeom prst="straightConnector1">
            <a:avLst/>
          </a:prstGeom>
          <a:ln w="3810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ลูกศรเชื่อมต่อแบบตรง 47"/>
          <p:cNvCxnSpPr/>
          <p:nvPr/>
        </p:nvCxnSpPr>
        <p:spPr>
          <a:xfrm>
            <a:off x="8474631" y="3584811"/>
            <a:ext cx="0" cy="301170"/>
          </a:xfrm>
          <a:prstGeom prst="straightConnector1">
            <a:avLst/>
          </a:prstGeom>
          <a:ln w="3810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สี่เหลี่ยมผืนผ้ามุมมน 49"/>
          <p:cNvSpPr/>
          <p:nvPr/>
        </p:nvSpPr>
        <p:spPr>
          <a:xfrm>
            <a:off x="1408724" y="4927723"/>
            <a:ext cx="1651380" cy="43206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800" b="1" dirty="0" smtClean="0">
                <a:solidFill>
                  <a:schemeClr val="tx1"/>
                </a:solidFill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 รวม 65 ชุด</a:t>
            </a:r>
            <a:endParaRPr lang="en-US" sz="2800" b="1" dirty="0">
              <a:solidFill>
                <a:schemeClr val="tx1"/>
              </a:solidFill>
              <a:latin typeface="TH SarabunPSK" panose="020B0500040200020003" pitchFamily="34" charset="-34"/>
              <a:ea typeface="Tahoma" panose="020B0604030504040204" pitchFamily="34" charset="0"/>
              <a:cs typeface="TH SarabunPSK" panose="020B0500040200020003" pitchFamily="34" charset="-34"/>
            </a:endParaRPr>
          </a:p>
        </p:txBody>
      </p:sp>
      <p:sp>
        <p:nvSpPr>
          <p:cNvPr id="51" name="สี่เหลี่ยมผืนผ้ามุมมน 50"/>
          <p:cNvSpPr/>
          <p:nvPr/>
        </p:nvSpPr>
        <p:spPr>
          <a:xfrm>
            <a:off x="4436897" y="4927951"/>
            <a:ext cx="1651380" cy="43206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800" b="1" dirty="0" smtClean="0">
                <a:solidFill>
                  <a:schemeClr val="tx1"/>
                </a:solidFill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 รวม 125 ชุด</a:t>
            </a:r>
            <a:endParaRPr lang="en-US" sz="2800" b="1" dirty="0">
              <a:solidFill>
                <a:schemeClr val="tx1"/>
              </a:solidFill>
              <a:latin typeface="TH SarabunPSK" panose="020B0500040200020003" pitchFamily="34" charset="-34"/>
              <a:ea typeface="Tahoma" panose="020B0604030504040204" pitchFamily="34" charset="0"/>
              <a:cs typeface="TH SarabunPSK" panose="020B0500040200020003" pitchFamily="34" charset="-34"/>
            </a:endParaRPr>
          </a:p>
        </p:txBody>
      </p:sp>
      <p:sp>
        <p:nvSpPr>
          <p:cNvPr id="52" name="สี่เหลี่ยมผืนผ้ามุมมน 51"/>
          <p:cNvSpPr/>
          <p:nvPr/>
        </p:nvSpPr>
        <p:spPr>
          <a:xfrm>
            <a:off x="8699309" y="5071865"/>
            <a:ext cx="1651380" cy="43206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800" b="1" dirty="0" smtClean="0">
                <a:solidFill>
                  <a:schemeClr val="tx1"/>
                </a:solidFill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 รวม 625 ชุด</a:t>
            </a:r>
            <a:endParaRPr lang="en-US" sz="2800" b="1" dirty="0">
              <a:solidFill>
                <a:schemeClr val="tx1"/>
              </a:solidFill>
              <a:latin typeface="TH SarabunPSK" panose="020B0500040200020003" pitchFamily="34" charset="-34"/>
              <a:ea typeface="Tahoma" panose="020B0604030504040204" pitchFamily="34" charset="0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414209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329494" y="107666"/>
            <a:ext cx="5866589" cy="696686"/>
          </a:xfrm>
        </p:spPr>
        <p:txBody>
          <a:bodyPr>
            <a:noAutofit/>
          </a:bodyPr>
          <a:lstStyle/>
          <a:p>
            <a:r>
              <a:rPr lang="en-US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HPH 01 :  </a:t>
            </a:r>
            <a:r>
              <a:rPr lang="th-TH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ทีมประเมิน</a:t>
            </a:r>
            <a:endParaRPr lang="en-US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1483418" y="1050011"/>
            <a:ext cx="8596668" cy="5446323"/>
          </a:xfrm>
        </p:spPr>
        <p:txBody>
          <a:bodyPr>
            <a:noAutofit/>
          </a:bodyPr>
          <a:lstStyle/>
          <a:p>
            <a:pPr marL="0" indent="0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th-TH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1. ท่าน</a:t>
            </a:r>
            <a:r>
              <a:rPr lang="th-TH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เป็นทีมประเมินของศูนย์อนามัยที่</a:t>
            </a:r>
            <a:r>
              <a:rPr lang="th-TH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......</a:t>
            </a:r>
          </a:p>
          <a:p>
            <a:pPr marL="0" indent="0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th-TH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2. ความ</a:t>
            </a:r>
            <a:r>
              <a:rPr lang="th-TH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คิดเห็นของท่าน</a:t>
            </a:r>
            <a:r>
              <a:rPr lang="th-TH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ต่อมาตรฐาน</a:t>
            </a:r>
          </a:p>
          <a:p>
            <a:pPr marL="1025525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th-TH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th-TH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อ่านเข้าใจง่าย</a:t>
            </a:r>
          </a:p>
          <a:p>
            <a:pPr marL="1025525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th-TH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ง่ายต่อการนำไปใช้</a:t>
            </a:r>
          </a:p>
          <a:p>
            <a:pPr marL="1025525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th-TH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ประโยชน์ต่อการพัฒนางาน</a:t>
            </a:r>
          </a:p>
          <a:p>
            <a:pPr marL="1025525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th-TH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ระดับความพึงพอใจในภาพรวม</a:t>
            </a:r>
          </a:p>
          <a:p>
            <a:pPr marL="0" indent="0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th-TH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3. ความไม่</a:t>
            </a:r>
            <a:r>
              <a:rPr lang="th-TH" sz="22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พีง</a:t>
            </a:r>
            <a:r>
              <a:rPr lang="th-TH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พอใจ</a:t>
            </a:r>
          </a:p>
          <a:p>
            <a:pPr marL="1025525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th-TH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th-TH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เนื้อหา</a:t>
            </a:r>
          </a:p>
          <a:p>
            <a:pPr marL="1025525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th-TH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การเยี่ยมประเมิน</a:t>
            </a:r>
          </a:p>
          <a:p>
            <a:pPr marL="1025525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th-TH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ระบบการให้คะแนน</a:t>
            </a:r>
          </a:p>
          <a:p>
            <a:pPr marL="1025525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th-TH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กระบวนการพิจารณาตัดสิน</a:t>
            </a:r>
          </a:p>
          <a:p>
            <a:pPr marL="1025525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th-TH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การพัฒนาศักยภาพศูนย์อนามัย</a:t>
            </a:r>
          </a:p>
          <a:p>
            <a:pPr marL="0">
              <a:lnSpc>
                <a:spcPct val="107000"/>
              </a:lnSpc>
              <a:spcBef>
                <a:spcPts val="0"/>
              </a:spcBef>
            </a:pPr>
            <a:endParaRPr lang="th-TH" sz="2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>
              <a:lnSpc>
                <a:spcPct val="107000"/>
              </a:lnSpc>
              <a:spcBef>
                <a:spcPts val="0"/>
              </a:spcBef>
            </a:pPr>
            <a:endParaRPr lang="th-TH" sz="2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>
              <a:lnSpc>
                <a:spcPct val="107000"/>
              </a:lnSpc>
              <a:spcBef>
                <a:spcPts val="0"/>
              </a:spcBef>
            </a:pPr>
            <a:endParaRPr lang="th-TH" sz="2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>
              <a:lnSpc>
                <a:spcPct val="107000"/>
              </a:lnSpc>
              <a:spcBef>
                <a:spcPts val="0"/>
              </a:spcBef>
            </a:pPr>
            <a:endParaRPr lang="th-TH" sz="2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>
              <a:lnSpc>
                <a:spcPct val="107000"/>
              </a:lnSpc>
              <a:spcBef>
                <a:spcPts val="0"/>
              </a:spcBef>
            </a:pPr>
            <a:endParaRPr lang="th-TH" sz="2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>
              <a:lnSpc>
                <a:spcPct val="107000"/>
              </a:lnSpc>
              <a:spcBef>
                <a:spcPts val="0"/>
              </a:spcBef>
            </a:pPr>
            <a:endParaRPr lang="th-TH" sz="2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>
              <a:lnSpc>
                <a:spcPct val="107000"/>
              </a:lnSpc>
              <a:spcBef>
                <a:spcPts val="0"/>
              </a:spcBef>
            </a:pPr>
            <a:endParaRPr lang="th-TH" sz="2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>
              <a:lnSpc>
                <a:spcPct val="107000"/>
              </a:lnSpc>
              <a:spcBef>
                <a:spcPts val="0"/>
              </a:spcBef>
            </a:pPr>
            <a:endParaRPr lang="th-TH" sz="2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>
              <a:lnSpc>
                <a:spcPct val="107000"/>
              </a:lnSpc>
              <a:spcBef>
                <a:spcPts val="0"/>
              </a:spcBef>
            </a:pPr>
            <a:endParaRPr lang="th-TH" sz="2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4042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329493" y="107666"/>
            <a:ext cx="7272309" cy="696686"/>
          </a:xfrm>
        </p:spPr>
        <p:txBody>
          <a:bodyPr>
            <a:normAutofit/>
          </a:bodyPr>
          <a:lstStyle/>
          <a:p>
            <a:r>
              <a:rPr lang="en-US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HPH 01 :  </a:t>
            </a:r>
            <a:r>
              <a:rPr lang="th-TH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ทีมประเมิน (ต่อ)</a:t>
            </a:r>
            <a:endParaRPr lang="en-US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329493" y="899885"/>
            <a:ext cx="11216513" cy="547361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th-TH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4. </a:t>
            </a:r>
            <a:r>
              <a:rPr lang="th-TH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ท่านต้องการได้รับการ</a:t>
            </a:r>
            <a:r>
              <a:rPr lang="th-TH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สนับสนุนจาก</a:t>
            </a:r>
            <a:r>
              <a:rPr lang="th-TH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ส่วนกลาง </a:t>
            </a:r>
            <a:r>
              <a:rPr lang="th-TH" sz="2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(ตอบได้มากกว่า 1 ข้อ)</a:t>
            </a:r>
            <a:endParaRPr lang="en-US" sz="2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682625" indent="-341313">
              <a:buFont typeface="Wingdings" panose="05000000000000000000" pitchFamily="2" charset="2"/>
              <a:buChar char="§"/>
            </a:pPr>
            <a:r>
              <a:rPr lang="th-TH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การ</a:t>
            </a:r>
            <a:r>
              <a:rPr lang="th-TH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พัฒนาศักยภาพทีมประเมินของศูนย์อนามัย</a:t>
            </a:r>
            <a:endParaRPr lang="en-US" sz="2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682625" indent="-341313">
              <a:buFont typeface="Wingdings" panose="05000000000000000000" pitchFamily="2" charset="2"/>
              <a:buChar char="§"/>
            </a:pPr>
            <a:r>
              <a:rPr lang="th-TH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ขอให้</a:t>
            </a:r>
            <a:r>
              <a:rPr lang="th-TH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ส่วนกลางเป็นพี่เลี้ยงในการเข้าเยี่ยมพัฒนาโรงพยาบาล</a:t>
            </a:r>
            <a:endParaRPr lang="en-US" sz="2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682625" indent="-341313">
              <a:buFont typeface="Wingdings" panose="05000000000000000000" pitchFamily="2" charset="2"/>
              <a:buChar char="§"/>
            </a:pPr>
            <a:r>
              <a:rPr lang="th-TH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เอกสาร</a:t>
            </a:r>
            <a:r>
              <a:rPr lang="th-TH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วิชาการ  </a:t>
            </a:r>
            <a:endParaRPr lang="th-TH" sz="2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682625" indent="-341313">
              <a:buFont typeface="Wingdings" panose="05000000000000000000" pitchFamily="2" charset="2"/>
              <a:buChar char="§"/>
            </a:pPr>
            <a:r>
              <a:rPr lang="th-TH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อื่น </a:t>
            </a:r>
            <a:r>
              <a:rPr lang="th-TH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ๆ </a:t>
            </a:r>
            <a:r>
              <a:rPr lang="en-US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	</a:t>
            </a:r>
            <a:endParaRPr lang="th-TH" sz="2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th-TH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5. ท่าน</a:t>
            </a:r>
            <a:r>
              <a:rPr lang="th-TH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มีความคิดเห็นอย่างไร หากกรมอนามัยจะเปลี่ยนบทบาทเป็นเพียงผู้เยี่ยมพัฒนา</a:t>
            </a:r>
            <a:r>
              <a:rPr lang="th-TH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โรงพยาบาล</a:t>
            </a:r>
          </a:p>
          <a:p>
            <a:pPr marL="0" indent="0">
              <a:buNone/>
            </a:pPr>
            <a:r>
              <a:rPr lang="th-TH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th-TH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ด้าน</a:t>
            </a:r>
            <a:r>
              <a:rPr lang="th-TH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ส่งเสริมสุขภาพ และอนามัยสิ่งแวดล้อม</a:t>
            </a:r>
            <a:endParaRPr lang="en-US" sz="2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th-TH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</a:t>
            </a:r>
            <a:r>
              <a:rPr lang="th-TH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 2" panose="05020102010507070707" pitchFamily="18" charset="2"/>
              </a:rPr>
              <a:t> </a:t>
            </a:r>
            <a:r>
              <a:rPr lang="th-TH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เห็นด้วย</a:t>
            </a:r>
            <a:r>
              <a:rPr lang="en-US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th-TH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</a:t>
            </a:r>
            <a:r>
              <a:rPr lang="th-TH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 2" panose="05020102010507070707" pitchFamily="18" charset="2"/>
              </a:rPr>
              <a:t> </a:t>
            </a:r>
            <a:r>
              <a:rPr lang="th-TH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ไม่</a:t>
            </a:r>
            <a:r>
              <a:rPr lang="th-TH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เห็น</a:t>
            </a:r>
            <a:r>
              <a:rPr lang="th-TH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ด้วย</a:t>
            </a:r>
            <a:endParaRPr lang="en-US" sz="2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th-TH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</a:t>
            </a:r>
            <a:r>
              <a:rPr lang="en-US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 </a:t>
            </a:r>
            <a:r>
              <a:rPr lang="th-TH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ถ้า</a:t>
            </a:r>
            <a:r>
              <a:rPr lang="th-TH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กระทรวงสาธารณสุขไม่ได้กำหนดเป็นนโยบายให้โรงพยาบาลในสังกัด ดำเนินการพัฒนา</a:t>
            </a:r>
            <a:r>
              <a:rPr lang="th-TH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ตาม</a:t>
            </a:r>
          </a:p>
          <a:p>
            <a:pPr marL="0" indent="0">
              <a:buNone/>
            </a:pPr>
            <a:r>
              <a:rPr lang="th-TH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มาตรฐานโรงพยาบาลส่งเสริม</a:t>
            </a:r>
            <a:r>
              <a:rPr lang="th-TH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สุขภาพแห่งชาติ</a:t>
            </a:r>
            <a:r>
              <a:rPr lang="th-TH" sz="2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</a:t>
            </a:r>
            <a:r>
              <a:rPr lang="en-US" sz="2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HPHNQC</a:t>
            </a:r>
            <a:r>
              <a:rPr lang="th-TH" sz="2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 </a:t>
            </a:r>
            <a:r>
              <a:rPr lang="th-TH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ท่านจะดำเนินการหรือไม่</a:t>
            </a:r>
            <a:endParaRPr lang="en-US" sz="2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th-TH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</a:t>
            </a:r>
            <a:r>
              <a:rPr lang="th-TH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 2" panose="05020102010507070707" pitchFamily="18" charset="2"/>
              </a:rPr>
              <a:t> </a:t>
            </a:r>
            <a:r>
              <a:rPr lang="th-TH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ดำเนินการ  </a:t>
            </a:r>
            <a:r>
              <a:rPr lang="en-US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th-TH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</a:t>
            </a:r>
            <a:r>
              <a:rPr lang="th-TH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 2" panose="05020102010507070707" pitchFamily="18" charset="2"/>
              </a:rPr>
              <a:t> </a:t>
            </a:r>
            <a:r>
              <a:rPr lang="th-TH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ไม่</a:t>
            </a:r>
            <a:r>
              <a:rPr lang="th-TH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ดำเนินการ  	</a:t>
            </a:r>
            <a:endParaRPr lang="th-TH" sz="2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>
              <a:lnSpc>
                <a:spcPct val="107000"/>
              </a:lnSpc>
              <a:spcBef>
                <a:spcPts val="0"/>
              </a:spcBef>
            </a:pPr>
            <a:endParaRPr lang="th-TH" sz="2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>
              <a:lnSpc>
                <a:spcPct val="107000"/>
              </a:lnSpc>
              <a:spcBef>
                <a:spcPts val="0"/>
              </a:spcBef>
            </a:pPr>
            <a:endParaRPr lang="th-TH" sz="2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>
              <a:lnSpc>
                <a:spcPct val="107000"/>
              </a:lnSpc>
              <a:spcBef>
                <a:spcPts val="0"/>
              </a:spcBef>
            </a:pPr>
            <a:endParaRPr lang="th-TH" sz="2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>
              <a:lnSpc>
                <a:spcPct val="107000"/>
              </a:lnSpc>
              <a:spcBef>
                <a:spcPts val="0"/>
              </a:spcBef>
            </a:pPr>
            <a:endParaRPr lang="th-TH" sz="2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>
              <a:lnSpc>
                <a:spcPct val="107000"/>
              </a:lnSpc>
              <a:spcBef>
                <a:spcPts val="0"/>
              </a:spcBef>
            </a:pPr>
            <a:endParaRPr lang="th-TH" sz="2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>
              <a:lnSpc>
                <a:spcPct val="107000"/>
              </a:lnSpc>
              <a:spcBef>
                <a:spcPts val="0"/>
              </a:spcBef>
            </a:pPr>
            <a:endParaRPr lang="th-TH" sz="2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>
              <a:lnSpc>
                <a:spcPct val="107000"/>
              </a:lnSpc>
              <a:spcBef>
                <a:spcPts val="0"/>
              </a:spcBef>
            </a:pPr>
            <a:endParaRPr lang="th-TH" sz="2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>
              <a:lnSpc>
                <a:spcPct val="107000"/>
              </a:lnSpc>
              <a:spcBef>
                <a:spcPts val="0"/>
              </a:spcBef>
            </a:pPr>
            <a:endParaRPr lang="th-TH" sz="2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0819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261256" y="107666"/>
            <a:ext cx="5334326" cy="696686"/>
          </a:xfrm>
        </p:spPr>
        <p:txBody>
          <a:bodyPr>
            <a:normAutofit/>
          </a:bodyPr>
          <a:lstStyle/>
          <a:p>
            <a:r>
              <a:rPr lang="en-US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HPH 0</a:t>
            </a:r>
            <a:r>
              <a:rPr lang="th-TH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  <a:r>
              <a:rPr lang="en-US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:  </a:t>
            </a:r>
            <a:r>
              <a:rPr lang="th-TH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ทีมนำ</a:t>
            </a:r>
            <a:endParaRPr lang="en-US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504966" y="899886"/>
            <a:ext cx="11177517" cy="595811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9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1. </a:t>
            </a:r>
            <a:r>
              <a:rPr lang="th-TH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เกณฑ์คุณภาพโรงพยาบาลส่งเสริมสุขภาพแห่งชาติ (</a:t>
            </a: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HPHNQC</a:t>
            </a:r>
            <a:r>
              <a:rPr lang="th-TH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 มีประโยชน์ต่อการพัฒนางานส่งเสริมสุขภาพ   </a:t>
            </a:r>
          </a:p>
          <a:p>
            <a:pPr marL="0" indent="0">
              <a:buNone/>
            </a:pPr>
            <a:r>
              <a:rPr lang="th-TH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และอนามัยสิ่งแวดล้อมในโรงพยาบาลมากน้อยเพียงใด  </a:t>
            </a:r>
            <a:endParaRPr lang="en-US" sz="20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2. </a:t>
            </a:r>
            <a:r>
              <a:rPr lang="th-TH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ท่านมีส่วนช่วยสนับสนุนการดำเนินงานตามเกณฑ์คุณภาพโรงพยาบาลส่งเสริมสุขภาพแห่งชาติอย่างไรบ้าง</a:t>
            </a:r>
            <a:endParaRPr lang="en-US" sz="20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573088" indent="-285750">
              <a:buFont typeface="Wingdings" panose="05000000000000000000" pitchFamily="2" charset="2"/>
              <a:buChar char="§"/>
            </a:pPr>
            <a:r>
              <a:rPr lang="th-TH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กำหนดนโยบาย</a:t>
            </a: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			</a:t>
            </a:r>
            <a:endParaRPr lang="th-TH" sz="20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Wingdings 2" panose="05020102010507070707" pitchFamily="18" charset="2"/>
            </a:endParaRPr>
          </a:p>
          <a:p>
            <a:pPr marL="573088" indent="-285750">
              <a:buFont typeface="Wingdings" panose="05000000000000000000" pitchFamily="2" charset="2"/>
              <a:buChar char="§"/>
            </a:pPr>
            <a:r>
              <a:rPr lang="th-TH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แต่งตั้งคณะกรรมการ คณะทำงานเพื่อขับเคลื่อนงาน</a:t>
            </a:r>
            <a:endParaRPr lang="en-US" sz="20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573088" indent="-285750">
              <a:buFont typeface="Wingdings" panose="05000000000000000000" pitchFamily="2" charset="2"/>
              <a:buChar char="§"/>
            </a:pPr>
            <a:r>
              <a:rPr lang="th-TH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สนับสนุนทรัพยากร</a:t>
            </a: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</a:t>
            </a:r>
            <a:r>
              <a:rPr lang="th-TH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คน เงิน ของ)</a:t>
            </a: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		</a:t>
            </a:r>
            <a:endParaRPr lang="th-TH" sz="20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Wingdings 2" panose="05020102010507070707" pitchFamily="18" charset="2"/>
            </a:endParaRPr>
          </a:p>
          <a:p>
            <a:pPr marL="573088" indent="-285750">
              <a:buFont typeface="Wingdings" panose="05000000000000000000" pitchFamily="2" charset="2"/>
              <a:buChar char="§"/>
            </a:pPr>
            <a:r>
              <a:rPr lang="th-TH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ควบคุม กำกับ ติดตามผลการดำเนินงาน</a:t>
            </a:r>
            <a:endParaRPr lang="en-US" sz="20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573088" indent="-285750">
              <a:buFont typeface="Wingdings" panose="05000000000000000000" pitchFamily="2" charset="2"/>
              <a:buChar char="§"/>
            </a:pPr>
            <a:r>
              <a:rPr lang="th-TH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อื่น ๆ</a:t>
            </a:r>
            <a:endParaRPr lang="en-US" sz="20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3. </a:t>
            </a:r>
            <a:r>
              <a:rPr lang="th-TH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หากท่านต้องการพัฒนางานส่งเสริมสุขภาพและอนามัยสิ่งแวดล้อมในโรงพยาบาล ท่านจะขอรับการเยี่ยม</a:t>
            </a:r>
            <a:endParaRPr lang="en-US" sz="20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th-TH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พัฒนาจากทีมของกรมอนามัยหรือไม่</a:t>
            </a:r>
            <a:endParaRPr lang="en-US" sz="20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573088" indent="-285750">
              <a:buFont typeface="Wingdings" panose="05000000000000000000" pitchFamily="2" charset="2"/>
              <a:buChar char="§"/>
            </a:pPr>
            <a:r>
              <a:rPr lang="th-TH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ขอรับการเยี่ยมพัฒนา</a:t>
            </a: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	</a:t>
            </a:r>
            <a:endParaRPr lang="th-TH" sz="20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573088" indent="-285750">
              <a:buFont typeface="Wingdings" panose="05000000000000000000" pitchFamily="2" charset="2"/>
              <a:buChar char="§"/>
            </a:pPr>
            <a:r>
              <a:rPr lang="th-TH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ไม่ขอรับการเยี่ยมพัฒนา </a:t>
            </a: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  <a:endParaRPr lang="th-TH" sz="20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573088" indent="-285750">
              <a:buFont typeface="Wingdings" panose="05000000000000000000" pitchFamily="2" charset="2"/>
              <a:buChar char="§"/>
            </a:pPr>
            <a:r>
              <a:rPr lang="th-TH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ไม่แน่ใจ </a:t>
            </a: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  <a:endParaRPr lang="en-US" sz="19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6314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329494" y="107666"/>
            <a:ext cx="6426148" cy="696686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HPH 0</a:t>
            </a:r>
            <a:r>
              <a:rPr lang="th-TH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  <a:r>
              <a:rPr lang="en-US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 :  </a:t>
            </a:r>
            <a:r>
              <a:rPr lang="th-TH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บุคลากรโรงพยาบาล</a:t>
            </a:r>
            <a:endParaRPr lang="en-US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664552" y="899886"/>
            <a:ext cx="8596668" cy="5958114"/>
          </a:xfrm>
        </p:spPr>
        <p:txBody>
          <a:bodyPr>
            <a:noAutofit/>
          </a:bodyPr>
          <a:lstStyle/>
          <a:p>
            <a:pPr marL="0" indent="0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th-TH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ความ</a:t>
            </a:r>
            <a:r>
              <a:rPr lang="th-TH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คิดเห็นของท่าน</a:t>
            </a:r>
            <a:r>
              <a:rPr lang="th-TH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ต่อมาตรฐาน</a:t>
            </a:r>
          </a:p>
          <a:p>
            <a:pPr marL="1025525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th-TH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th-TH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อ่านเข้าใจง่าย</a:t>
            </a:r>
          </a:p>
          <a:p>
            <a:pPr marL="1025525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th-TH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ง่ายต่อการนำไปใช้</a:t>
            </a:r>
          </a:p>
          <a:p>
            <a:pPr marL="1025525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th-TH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ประโยชน์ต่อการพัฒนางาน</a:t>
            </a:r>
          </a:p>
          <a:p>
            <a:pPr marL="1025525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th-TH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ระดับความพึงพอใจในภาพรวม</a:t>
            </a:r>
          </a:p>
          <a:p>
            <a:pPr marL="0" indent="0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th-TH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6. ความไม่</a:t>
            </a:r>
            <a:r>
              <a:rPr lang="th-TH" sz="24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พีง</a:t>
            </a:r>
            <a:r>
              <a:rPr lang="th-TH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พอใจ</a:t>
            </a:r>
          </a:p>
          <a:p>
            <a:pPr marL="1025525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th-TH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th-TH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เนื้อหา</a:t>
            </a:r>
          </a:p>
          <a:p>
            <a:pPr marL="1025525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th-TH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การเยี่ยมประเมิน</a:t>
            </a:r>
          </a:p>
          <a:p>
            <a:pPr marL="1025525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th-TH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ระบบการให้คะแนน</a:t>
            </a:r>
          </a:p>
          <a:p>
            <a:pPr marL="1025525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th-TH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กระบวนการพิจารณาตัดสิน</a:t>
            </a:r>
          </a:p>
          <a:p>
            <a:pPr marL="1025525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th-TH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การพัฒนาศักยภาพศูนย์อนามัย</a:t>
            </a:r>
          </a:p>
          <a:p>
            <a:pPr marL="0">
              <a:lnSpc>
                <a:spcPct val="107000"/>
              </a:lnSpc>
              <a:spcBef>
                <a:spcPts val="0"/>
              </a:spcBef>
            </a:pPr>
            <a:endParaRPr lang="th-TH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>
              <a:lnSpc>
                <a:spcPct val="107000"/>
              </a:lnSpc>
              <a:spcBef>
                <a:spcPts val="0"/>
              </a:spcBef>
            </a:pPr>
            <a:endParaRPr lang="th-TH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>
              <a:lnSpc>
                <a:spcPct val="107000"/>
              </a:lnSpc>
              <a:spcBef>
                <a:spcPts val="0"/>
              </a:spcBef>
            </a:pPr>
            <a:endParaRPr lang="th-TH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>
              <a:lnSpc>
                <a:spcPct val="107000"/>
              </a:lnSpc>
              <a:spcBef>
                <a:spcPts val="0"/>
              </a:spcBef>
            </a:pPr>
            <a:endParaRPr lang="th-TH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>
              <a:lnSpc>
                <a:spcPct val="107000"/>
              </a:lnSpc>
              <a:spcBef>
                <a:spcPts val="0"/>
              </a:spcBef>
            </a:pPr>
            <a:endParaRPr lang="th-TH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>
              <a:lnSpc>
                <a:spcPct val="107000"/>
              </a:lnSpc>
              <a:spcBef>
                <a:spcPts val="0"/>
              </a:spcBef>
            </a:pPr>
            <a:endParaRPr lang="th-TH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>
              <a:lnSpc>
                <a:spcPct val="107000"/>
              </a:lnSpc>
              <a:spcBef>
                <a:spcPts val="0"/>
              </a:spcBef>
            </a:pPr>
            <a:endParaRPr lang="th-TH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>
              <a:lnSpc>
                <a:spcPct val="107000"/>
              </a:lnSpc>
              <a:spcBef>
                <a:spcPts val="0"/>
              </a:spcBef>
            </a:pPr>
            <a:endParaRPr lang="th-TH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>
              <a:lnSpc>
                <a:spcPct val="107000"/>
              </a:lnSpc>
              <a:spcBef>
                <a:spcPts val="0"/>
              </a:spcBef>
            </a:pPr>
            <a:endParaRPr lang="th-TH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0083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329493" y="107666"/>
            <a:ext cx="7272309" cy="696686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HPH 0</a:t>
            </a:r>
            <a:r>
              <a:rPr lang="th-TH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  <a:r>
              <a:rPr lang="en-US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 :  </a:t>
            </a:r>
            <a:r>
              <a:rPr lang="th-TH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บุคลากรโรงพยาบาล (ต่อ)</a:t>
            </a:r>
            <a:endParaRPr lang="en-US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329493" y="899886"/>
            <a:ext cx="11216513" cy="502324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th-TH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7. ท่าน</a:t>
            </a:r>
            <a:r>
              <a:rPr lang="th-TH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มีความคิดเห็นอย่างไร หากกรมอนามัยจะเปลี่ยนบทบาทเป็นเพียงผู้เยี่ยม</a:t>
            </a:r>
            <a:r>
              <a:rPr lang="th-TH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พัฒนา</a:t>
            </a:r>
          </a:p>
          <a:p>
            <a:pPr marL="0" indent="0">
              <a:buNone/>
            </a:pPr>
            <a:r>
              <a:rPr lang="th-TH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th-TH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โรงพยาบาลด้าน</a:t>
            </a:r>
            <a:r>
              <a:rPr lang="th-TH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ส่งเสริมสุขภาพ และอนามัยสิ่งแวดล้อม</a:t>
            </a:r>
            <a:endParaRPr lang="en-US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th-TH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</a:t>
            </a:r>
            <a:r>
              <a:rPr lang="th-TH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 2" panose="05020102010507070707" pitchFamily="18" charset="2"/>
              </a:rPr>
              <a:t> </a:t>
            </a:r>
            <a:r>
              <a:rPr lang="th-TH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เห็นด้วย</a:t>
            </a:r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th-TH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</a:t>
            </a:r>
            <a:r>
              <a:rPr lang="th-TH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 2" panose="05020102010507070707" pitchFamily="18" charset="2"/>
              </a:rPr>
              <a:t> </a:t>
            </a:r>
            <a:r>
              <a:rPr lang="th-TH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ไม่</a:t>
            </a:r>
            <a:r>
              <a:rPr lang="th-TH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เห็น</a:t>
            </a:r>
            <a:r>
              <a:rPr lang="th-TH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ด้วย</a:t>
            </a:r>
            <a:endParaRPr lang="en-US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8. </a:t>
            </a:r>
            <a:r>
              <a:rPr lang="th-TH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หากท่านต้องการพัฒนางานส่งเสริมสุขภาพและอนามัยสิ่งแวดล้อมในโรงพยาบาล </a:t>
            </a:r>
            <a:endParaRPr lang="th-TH" sz="24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th-TH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th-TH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ท่านต้องการ</a:t>
            </a:r>
            <a:r>
              <a:rPr lang="th-TH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ขอรับการ</a:t>
            </a:r>
            <a:r>
              <a:rPr lang="th-TH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เยี่ยมพัฒนา</a:t>
            </a:r>
            <a:r>
              <a:rPr lang="th-TH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จากทีมของกรมอนามัยหรือไม่</a:t>
            </a:r>
            <a:endParaRPr lang="en-US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th-TH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</a:t>
            </a:r>
            <a:r>
              <a:rPr lang="th-TH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 2" panose="05020102010507070707" pitchFamily="18" charset="2"/>
              </a:rPr>
              <a:t> </a:t>
            </a:r>
            <a:r>
              <a:rPr lang="th-TH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ขอรับ</a:t>
            </a:r>
            <a:r>
              <a:rPr lang="th-TH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การเยี่ยมพัฒนา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th-TH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</a:t>
            </a:r>
            <a:r>
              <a:rPr lang="th-TH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 2" panose="05020102010507070707" pitchFamily="18" charset="2"/>
              </a:rPr>
              <a:t> </a:t>
            </a:r>
            <a:r>
              <a:rPr lang="th-TH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ไม่</a:t>
            </a:r>
            <a:r>
              <a:rPr lang="th-TH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ขอรับการเยี่ยม</a:t>
            </a:r>
            <a:r>
              <a:rPr lang="th-TH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พัฒนา</a:t>
            </a:r>
            <a:endParaRPr lang="en-US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9. </a:t>
            </a:r>
            <a:r>
              <a:rPr lang="th-TH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ถ้า</a:t>
            </a:r>
            <a:r>
              <a:rPr lang="th-TH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กระทรวงสาธารณสุขไม่ได้กำหนดเป็นนโยบายให้โรงพยาบาลในสังกัด </a:t>
            </a:r>
            <a:r>
              <a:rPr lang="th-TH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ดำเนินการ</a:t>
            </a:r>
          </a:p>
          <a:p>
            <a:pPr marL="0" indent="0">
              <a:buNone/>
            </a:pPr>
            <a:r>
              <a:rPr lang="th-TH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พัฒนา</a:t>
            </a:r>
            <a:r>
              <a:rPr lang="th-TH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ตาม</a:t>
            </a:r>
            <a:r>
              <a:rPr lang="th-TH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มาตรฐานโรงพยาบาลส่งเสริม</a:t>
            </a:r>
            <a:r>
              <a:rPr lang="th-TH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สุขภาพแห่งชาติ</a:t>
            </a:r>
            <a:r>
              <a:rPr lang="th-TH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</a:t>
            </a:r>
            <a:r>
              <a:rPr lang="en-US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HPHNQC</a:t>
            </a:r>
            <a:r>
              <a:rPr lang="th-TH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 </a:t>
            </a:r>
            <a:endParaRPr lang="th-TH" sz="24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th-TH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th-TH" sz="2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</a:t>
            </a:r>
            <a:r>
              <a:rPr lang="th-TH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ท่าน</a:t>
            </a:r>
            <a:r>
              <a:rPr lang="th-TH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จะดำเนินการหรือไม่</a:t>
            </a:r>
            <a:endParaRPr lang="en-US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th-TH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</a:t>
            </a:r>
            <a:r>
              <a:rPr lang="th-TH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 2" panose="05020102010507070707" pitchFamily="18" charset="2"/>
              </a:rPr>
              <a:t> </a:t>
            </a:r>
            <a:r>
              <a:rPr lang="th-TH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ดำเนินการ  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th-TH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</a:t>
            </a:r>
            <a:r>
              <a:rPr lang="th-TH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 2" panose="05020102010507070707" pitchFamily="18" charset="2"/>
              </a:rPr>
              <a:t> </a:t>
            </a:r>
            <a:r>
              <a:rPr lang="th-TH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ไม่</a:t>
            </a:r>
            <a:r>
              <a:rPr lang="th-TH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ดำเนินการ  	</a:t>
            </a:r>
            <a:endParaRPr lang="th-TH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>
              <a:lnSpc>
                <a:spcPct val="107000"/>
              </a:lnSpc>
              <a:spcBef>
                <a:spcPts val="0"/>
              </a:spcBef>
            </a:pPr>
            <a:endParaRPr lang="th-TH" sz="24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>
              <a:lnSpc>
                <a:spcPct val="107000"/>
              </a:lnSpc>
              <a:spcBef>
                <a:spcPts val="0"/>
              </a:spcBef>
            </a:pPr>
            <a:endParaRPr lang="th-TH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>
              <a:lnSpc>
                <a:spcPct val="107000"/>
              </a:lnSpc>
              <a:spcBef>
                <a:spcPts val="0"/>
              </a:spcBef>
            </a:pPr>
            <a:endParaRPr lang="th-TH" sz="24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>
              <a:lnSpc>
                <a:spcPct val="107000"/>
              </a:lnSpc>
              <a:spcBef>
                <a:spcPts val="0"/>
              </a:spcBef>
            </a:pPr>
            <a:endParaRPr lang="th-TH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>
              <a:lnSpc>
                <a:spcPct val="107000"/>
              </a:lnSpc>
              <a:spcBef>
                <a:spcPts val="0"/>
              </a:spcBef>
            </a:pPr>
            <a:endParaRPr lang="th-TH" sz="24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>
              <a:lnSpc>
                <a:spcPct val="107000"/>
              </a:lnSpc>
              <a:spcBef>
                <a:spcPts val="0"/>
              </a:spcBef>
            </a:pPr>
            <a:endParaRPr lang="th-TH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>
              <a:lnSpc>
                <a:spcPct val="107000"/>
              </a:lnSpc>
              <a:spcBef>
                <a:spcPts val="0"/>
              </a:spcBef>
            </a:pPr>
            <a:endParaRPr lang="th-TH" sz="24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>
              <a:lnSpc>
                <a:spcPct val="107000"/>
              </a:lnSpc>
              <a:spcBef>
                <a:spcPts val="0"/>
              </a:spcBef>
            </a:pPr>
            <a:endParaRPr lang="th-TH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0618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ตาราง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1691230"/>
              </p:ext>
            </p:extLst>
          </p:nvPr>
        </p:nvGraphicFramePr>
        <p:xfrm>
          <a:off x="832513" y="1201003"/>
          <a:ext cx="9087705" cy="54045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17541"/>
                <a:gridCol w="1817541"/>
                <a:gridCol w="1817541"/>
                <a:gridCol w="1817541"/>
                <a:gridCol w="1817541"/>
              </a:tblGrid>
              <a:tr h="583644">
                <a:tc>
                  <a:txBody>
                    <a:bodyPr/>
                    <a:lstStyle/>
                    <a:p>
                      <a:pPr algn="ctr"/>
                      <a:r>
                        <a:rPr lang="th-TH" sz="200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ศูนย์อนามัย</a:t>
                      </a:r>
                      <a:endParaRPr lang="en-US" sz="200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สังกัด </a:t>
                      </a:r>
                      <a:r>
                        <a:rPr lang="th-TH" sz="2000" dirty="0" err="1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สป</a:t>
                      </a:r>
                      <a:endParaRPr lang="en-US" sz="200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นอกสังกัด</a:t>
                      </a:r>
                      <a:endParaRPr lang="en-US" sz="200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เอกชน</a:t>
                      </a:r>
                      <a:endParaRPr lang="en-US" sz="200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รวม</a:t>
                      </a:r>
                      <a:endParaRPr lang="en-US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h-TH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ศูนย์อนามัยที่ 1</a:t>
                      </a:r>
                      <a:endParaRPr lang="en-US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14</a:t>
                      </a:r>
                      <a:endParaRPr lang="en-US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</a:t>
                      </a:r>
                      <a:endParaRPr lang="en-US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</a:t>
                      </a:r>
                      <a:endParaRPr lang="en-US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15</a:t>
                      </a:r>
                      <a:endParaRPr lang="en-US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h-TH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ศูนย์อนามัยที่</a:t>
                      </a:r>
                      <a:r>
                        <a:rPr lang="th-TH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2</a:t>
                      </a:r>
                      <a:r>
                        <a:rPr lang="th-TH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endParaRPr lang="en-US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7</a:t>
                      </a:r>
                      <a:endParaRPr lang="en-US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</a:t>
                      </a:r>
                      <a:endParaRPr lang="en-US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</a:t>
                      </a:r>
                      <a:endParaRPr lang="en-US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9</a:t>
                      </a:r>
                      <a:endParaRPr lang="en-US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h-TH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ศูนย์อนามัย</a:t>
                      </a:r>
                      <a:r>
                        <a:rPr lang="th-TH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ที่ 3</a:t>
                      </a:r>
                      <a:endParaRPr lang="en-US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</a:t>
                      </a:r>
                      <a:endParaRPr lang="en-US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</a:t>
                      </a:r>
                      <a:endParaRPr lang="en-US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</a:t>
                      </a:r>
                      <a:endParaRPr lang="en-US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</a:t>
                      </a:r>
                      <a:endParaRPr lang="en-US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h-TH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ศูนย์อนามัย</a:t>
                      </a:r>
                      <a:r>
                        <a:rPr lang="th-TH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ที่ </a:t>
                      </a:r>
                      <a:r>
                        <a:rPr lang="th-TH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</a:t>
                      </a:r>
                      <a:endParaRPr lang="en-US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</a:t>
                      </a:r>
                      <a:endParaRPr lang="en-US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</a:t>
                      </a:r>
                      <a:endParaRPr lang="en-US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</a:t>
                      </a:r>
                      <a:endParaRPr lang="en-US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</a:t>
                      </a:r>
                      <a:endParaRPr lang="en-US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h-TH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ศูนย์อนามัยที่ </a:t>
                      </a:r>
                      <a:r>
                        <a:rPr lang="th-TH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</a:t>
                      </a:r>
                      <a:endParaRPr lang="en-US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</a:t>
                      </a:r>
                      <a:endParaRPr lang="en-US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</a:t>
                      </a:r>
                      <a:endParaRPr lang="en-US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</a:t>
                      </a:r>
                      <a:endParaRPr lang="en-US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8</a:t>
                      </a:r>
                      <a:endParaRPr lang="en-US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h-TH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ศูนย์อนามัย</a:t>
                      </a:r>
                      <a:r>
                        <a:rPr lang="th-TH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ที่ </a:t>
                      </a:r>
                      <a:r>
                        <a:rPr lang="th-TH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</a:t>
                      </a:r>
                      <a:endParaRPr lang="en-US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18</a:t>
                      </a:r>
                      <a:endParaRPr lang="en-US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</a:t>
                      </a:r>
                      <a:endParaRPr lang="en-US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</a:t>
                      </a:r>
                      <a:endParaRPr lang="en-US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20</a:t>
                      </a:r>
                      <a:endParaRPr lang="en-US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h-TH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ศูนย์อนามัยที่ </a:t>
                      </a:r>
                      <a:r>
                        <a:rPr lang="th-TH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7</a:t>
                      </a:r>
                      <a:endParaRPr lang="en-US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8</a:t>
                      </a:r>
                      <a:endParaRPr lang="en-US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</a:t>
                      </a:r>
                      <a:endParaRPr lang="en-US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</a:t>
                      </a:r>
                      <a:endParaRPr lang="en-US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8</a:t>
                      </a:r>
                      <a:endParaRPr lang="en-US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h-TH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ศูนย์อนามัย</a:t>
                      </a:r>
                      <a:r>
                        <a:rPr lang="th-TH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ที่ </a:t>
                      </a:r>
                      <a:r>
                        <a:rPr lang="th-TH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8</a:t>
                      </a:r>
                      <a:endParaRPr lang="en-US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</a:t>
                      </a:r>
                      <a:endParaRPr lang="en-US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</a:t>
                      </a:r>
                      <a:endParaRPr lang="en-US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</a:t>
                      </a:r>
                      <a:endParaRPr lang="en-US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</a:t>
                      </a:r>
                      <a:endParaRPr lang="en-US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h-TH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ศูนย์อนามัยที่ </a:t>
                      </a:r>
                      <a:r>
                        <a:rPr lang="th-TH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9</a:t>
                      </a:r>
                      <a:endParaRPr lang="en-US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20</a:t>
                      </a:r>
                      <a:endParaRPr lang="en-US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</a:t>
                      </a:r>
                      <a:endParaRPr lang="en-US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</a:t>
                      </a:r>
                      <a:endParaRPr lang="en-US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21</a:t>
                      </a:r>
                      <a:endParaRPr lang="en-US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h-TH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ศูนย์อนามัย</a:t>
                      </a:r>
                      <a:r>
                        <a:rPr lang="th-TH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ที่ </a:t>
                      </a:r>
                      <a:r>
                        <a:rPr lang="th-TH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10</a:t>
                      </a:r>
                      <a:endParaRPr lang="en-US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 </a:t>
                      </a:r>
                      <a:endParaRPr lang="en-US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</a:t>
                      </a:r>
                      <a:endParaRPr lang="en-US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</a:t>
                      </a:r>
                      <a:endParaRPr lang="en-US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</a:t>
                      </a:r>
                      <a:endParaRPr lang="en-US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h-TH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ศูนย์อนามัยที่ </a:t>
                      </a:r>
                      <a:r>
                        <a:rPr lang="th-TH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11</a:t>
                      </a:r>
                      <a:endParaRPr lang="en-US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17</a:t>
                      </a:r>
                      <a:endParaRPr lang="en-US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</a:t>
                      </a:r>
                      <a:endParaRPr lang="en-US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</a:t>
                      </a:r>
                      <a:endParaRPr lang="en-US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18</a:t>
                      </a:r>
                      <a:endParaRPr lang="en-US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h-TH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ศูนย์อนามัย</a:t>
                      </a:r>
                      <a:r>
                        <a:rPr lang="th-TH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ที่ </a:t>
                      </a:r>
                      <a:r>
                        <a:rPr lang="th-TH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12</a:t>
                      </a:r>
                      <a:endParaRPr lang="en-US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</a:t>
                      </a:r>
                      <a:endParaRPr lang="en-US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</a:t>
                      </a:r>
                      <a:endParaRPr lang="en-US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</a:t>
                      </a:r>
                      <a:endParaRPr lang="en-US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7</a:t>
                      </a:r>
                      <a:endParaRPr lang="en-US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h-TH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ศูนย์อนามัย</a:t>
                      </a:r>
                      <a:r>
                        <a:rPr lang="th-TH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ที่ </a:t>
                      </a:r>
                      <a:r>
                        <a:rPr lang="th-TH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13</a:t>
                      </a:r>
                      <a:endParaRPr lang="en-US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</a:t>
                      </a:r>
                      <a:endParaRPr lang="en-US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</a:t>
                      </a:r>
                      <a:endParaRPr lang="en-US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</a:t>
                      </a:r>
                      <a:endParaRPr lang="en-US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7</a:t>
                      </a:r>
                      <a:endParaRPr lang="en-US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สี่เหลี่ยมผืนผ้า 5"/>
          <p:cNvSpPr/>
          <p:nvPr/>
        </p:nvSpPr>
        <p:spPr>
          <a:xfrm>
            <a:off x="4345105" y="163772"/>
            <a:ext cx="3425589" cy="79157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8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จำนวนกลุ่มตัวอย่าง</a:t>
            </a:r>
            <a:endParaRPr lang="en-US" sz="2800" b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4330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เหลี่ยมเพชร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149</TotalTime>
  <Words>551</Words>
  <Application>Microsoft Office PowerPoint</Application>
  <PresentationFormat>แบบจอกว้าง</PresentationFormat>
  <Paragraphs>181</Paragraphs>
  <Slides>8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10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8</vt:i4>
      </vt:variant>
    </vt:vector>
  </HeadingPairs>
  <TitlesOfParts>
    <vt:vector size="19" baseType="lpstr">
      <vt:lpstr>Arial</vt:lpstr>
      <vt:lpstr>Calibri</vt:lpstr>
      <vt:lpstr>Cordia New</vt:lpstr>
      <vt:lpstr>IrisUPC</vt:lpstr>
      <vt:lpstr>Tahoma</vt:lpstr>
      <vt:lpstr>TH SarabunPSK</vt:lpstr>
      <vt:lpstr>Trebuchet MS</vt:lpstr>
      <vt:lpstr>Wingdings</vt:lpstr>
      <vt:lpstr>Wingdings 2</vt:lpstr>
      <vt:lpstr>Wingdings 3</vt:lpstr>
      <vt:lpstr>เหลี่ยมเพชร</vt:lpstr>
      <vt:lpstr>แบบสอบถามความคิดเห็นที่มีต่อ เกณฑ์คุณภาพโรงพยาบาลส่งเสริมสุขภาพแห่งชาติ (HPHNQC)</vt:lpstr>
      <vt:lpstr>แบบสอบถามความคิดเห็นที่มีต่อเกณฑ์คุณภาพโรงพยาบาลส่งเสริมสุขภาพแห่งชาติ (HPHNQC)  </vt:lpstr>
      <vt:lpstr>HPH 01 :  ทีมประเมิน</vt:lpstr>
      <vt:lpstr>HPH 01 :  ทีมประเมิน (ต่อ)</vt:lpstr>
      <vt:lpstr>HPH 02 :  ทีมนำ</vt:lpstr>
      <vt:lpstr>HPH 021 :  บุคลากรโรงพยาบาล</vt:lpstr>
      <vt:lpstr>HPH 021 :  บุคลากรโรงพยาบาล (ต่อ)</vt:lpstr>
      <vt:lpstr>งานนำเสนอ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แบบสอบถามความคิดเห็นที่มีต่อ เกณฑ์คุณภาพโรงพยาบาลส่งเสริมสุขภาพแห่งชาติ (HPHNQC)</dc:title>
  <dc:creator>Admin</dc:creator>
  <cp:lastModifiedBy>Admin</cp:lastModifiedBy>
  <cp:revision>16</cp:revision>
  <dcterms:created xsi:type="dcterms:W3CDTF">2017-04-05T06:43:42Z</dcterms:created>
  <dcterms:modified xsi:type="dcterms:W3CDTF">2017-04-05T09:13:12Z</dcterms:modified>
</cp:coreProperties>
</file>